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sldIdLst>
    <p:sldId id="279" r:id="rId2"/>
    <p:sldId id="265" r:id="rId3"/>
    <p:sldId id="256" r:id="rId4"/>
    <p:sldId id="262" r:id="rId5"/>
    <p:sldId id="263" r:id="rId6"/>
    <p:sldId id="264" r:id="rId7"/>
    <p:sldId id="282" r:id="rId8"/>
    <p:sldId id="341" r:id="rId9"/>
    <p:sldId id="342" r:id="rId10"/>
    <p:sldId id="344" r:id="rId11"/>
    <p:sldId id="343" r:id="rId12"/>
    <p:sldId id="285" r:id="rId13"/>
    <p:sldId id="286" r:id="rId14"/>
    <p:sldId id="288" r:id="rId15"/>
    <p:sldId id="318" r:id="rId16"/>
    <p:sldId id="319" r:id="rId17"/>
    <p:sldId id="308" r:id="rId18"/>
    <p:sldId id="348" r:id="rId19"/>
    <p:sldId id="349" r:id="rId20"/>
    <p:sldId id="309" r:id="rId21"/>
    <p:sldId id="310" r:id="rId22"/>
    <p:sldId id="287" r:id="rId23"/>
    <p:sldId id="289" r:id="rId24"/>
    <p:sldId id="320" r:id="rId25"/>
    <p:sldId id="322" r:id="rId26"/>
    <p:sldId id="321" r:id="rId27"/>
    <p:sldId id="323" r:id="rId28"/>
    <p:sldId id="345" r:id="rId29"/>
    <p:sldId id="316" r:id="rId30"/>
    <p:sldId id="317" r:id="rId31"/>
    <p:sldId id="346" r:id="rId32"/>
    <p:sldId id="290" r:id="rId33"/>
    <p:sldId id="291" r:id="rId34"/>
    <p:sldId id="293" r:id="rId35"/>
    <p:sldId id="292" r:id="rId36"/>
    <p:sldId id="294" r:id="rId37"/>
    <p:sldId id="296" r:id="rId38"/>
    <p:sldId id="297" r:id="rId39"/>
    <p:sldId id="298" r:id="rId40"/>
    <p:sldId id="299" r:id="rId41"/>
    <p:sldId id="301" r:id="rId42"/>
    <p:sldId id="328" r:id="rId43"/>
    <p:sldId id="350" r:id="rId44"/>
    <p:sldId id="327" r:id="rId45"/>
    <p:sldId id="335" r:id="rId46"/>
    <p:sldId id="334" r:id="rId47"/>
    <p:sldId id="333" r:id="rId48"/>
    <p:sldId id="332" r:id="rId49"/>
    <p:sldId id="331" r:id="rId50"/>
    <p:sldId id="336" r:id="rId51"/>
    <p:sldId id="330" r:id="rId52"/>
    <p:sldId id="351" r:id="rId53"/>
    <p:sldId id="304" r:id="rId54"/>
    <p:sldId id="352" r:id="rId55"/>
    <p:sldId id="305" r:id="rId56"/>
    <p:sldId id="353" r:id="rId57"/>
    <p:sldId id="354" r:id="rId58"/>
    <p:sldId id="302" r:id="rId59"/>
    <p:sldId id="261" r:id="rId60"/>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20"/>
    <p:restoredTop sz="65621" autoAdjust="0"/>
  </p:normalViewPr>
  <p:slideViewPr>
    <p:cSldViewPr>
      <p:cViewPr varScale="1">
        <p:scale>
          <a:sx n="57" d="100"/>
          <a:sy n="57" d="100"/>
        </p:scale>
        <p:origin x="2683" y="43"/>
      </p:cViewPr>
      <p:guideLst>
        <p:guide orient="horz" pos="2160"/>
        <p:guide pos="2880"/>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B8224CDE-582C-46E9-90FE-5A199BB400D7}" type="datetimeFigureOut">
              <a:rPr lang="en-US" smtClean="0"/>
              <a:t>4/21/16</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3959EA59-0DEE-4D2F-9C38-9C933B61A71A}" type="slidenum">
              <a:rPr lang="en-US" smtClean="0"/>
              <a:t>‹#›</a:t>
            </a:fld>
            <a:endParaRPr lang="en-US"/>
          </a:p>
        </p:txBody>
      </p:sp>
    </p:spTree>
    <p:extLst>
      <p:ext uri="{BB962C8B-B14F-4D97-AF65-F5344CB8AC3E}">
        <p14:creationId xmlns:p14="http://schemas.microsoft.com/office/powerpoint/2010/main" val="2057524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dirty="0"/>
              <a:t>Contact</a:t>
            </a:r>
            <a:r>
              <a:rPr lang="en-US" baseline="0" dirty="0"/>
              <a:t> information for Al.</a:t>
            </a:r>
          </a:p>
          <a:p>
            <a:pPr marL="176131" indent="-176131">
              <a:buFont typeface="Arial" panose="020B0604020202020204" pitchFamily="34" charset="0"/>
              <a:buChar char="•"/>
            </a:pPr>
            <a:endParaRPr lang="en-US" baseline="0" dirty="0"/>
          </a:p>
          <a:p>
            <a:pPr marL="176131" indent="-176131">
              <a:buFont typeface="Arial" panose="020B0604020202020204" pitchFamily="34" charset="0"/>
              <a:buChar char="•"/>
            </a:pPr>
            <a:r>
              <a:rPr lang="en-US" baseline="0" dirty="0"/>
              <a:t>Good afternoon to those of you who are in the Eastern and Central time zones.  I will spend the next 50 minutes or so discussing Activity 610 of the 600 Series.  I am assuming at least a basic familiarity of Activity 610 by the webinar participants.  </a:t>
            </a:r>
          </a:p>
          <a:p>
            <a:pPr marL="176131" indent="-176131">
              <a:buFont typeface="Arial" panose="020B0604020202020204" pitchFamily="34" charset="0"/>
              <a:buChar char="•"/>
            </a:pPr>
            <a:endParaRPr lang="en-US" baseline="0" dirty="0"/>
          </a:p>
          <a:p>
            <a:r>
              <a:rPr lang="en-US" sz="1200" u="sng" kern="1200" dirty="0">
                <a:solidFill>
                  <a:schemeClr val="tx1"/>
                </a:solidFill>
                <a:effectLst/>
                <a:latin typeface="+mn-lt"/>
                <a:ea typeface="+mn-ea"/>
                <a:cs typeface="+mn-cs"/>
              </a:rPr>
              <a:t>Introduction</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session will serve as an overview of Activity 610.  It will provide a background to the activity and give you an idea of what’s important for your community to document, in regard to meeting the activity’s basic credit criteria AND to provide examples of creditable sub-elements.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 must point out that you (as the CRS Coordinator) must involve your emergency management staff.  (After all, the 600 Series of Activities are the only CRS activities which are focused on the community’s emergency management program.  These are the only life safety evaluations by CRS.)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single most important tool that I have in this endeavor is the documentation checklist.  It is provided to both assist me in evaluating your emergency management flood warning program and to also provide to you a tool in your toolbox to assess your emergency management program as it relates to that same flood warning program.</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i="1" dirty="0"/>
              <a:t>Click slide.</a:t>
            </a:r>
          </a:p>
          <a:p>
            <a:pPr marL="176131" indent="-176131">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a:t>600 Series: Warning and Response</a:t>
            </a:r>
          </a:p>
        </p:txBody>
      </p:sp>
      <p:sp>
        <p:nvSpPr>
          <p:cNvPr id="5" name="Slide Number Placeholder 4"/>
          <p:cNvSpPr>
            <a:spLocks noGrp="1"/>
          </p:cNvSpPr>
          <p:nvPr>
            <p:ph type="sldNum" sz="quarter" idx="11"/>
          </p:nvPr>
        </p:nvSpPr>
        <p:spPr/>
        <p:txBody>
          <a:bodyPr/>
          <a:lstStyle/>
          <a:p>
            <a:fld id="{1E9E7D13-BE18-4ACD-98B1-4B8D94C2F2A5}" type="slidenum">
              <a:rPr lang="en-US" smtClean="0"/>
              <a:pPr/>
              <a:t>1</a:t>
            </a:fld>
            <a:endParaRPr lang="en-US"/>
          </a:p>
        </p:txBody>
      </p:sp>
      <p:sp>
        <p:nvSpPr>
          <p:cNvPr id="6" name="Date Placeholder 5"/>
          <p:cNvSpPr>
            <a:spLocks noGrp="1"/>
          </p:cNvSpPr>
          <p:nvPr>
            <p:ph type="dt" idx="12"/>
          </p:nvPr>
        </p:nvSpPr>
        <p:spPr/>
        <p:txBody>
          <a:bodyPr/>
          <a:lstStyle/>
          <a:p>
            <a:fld id="{145D9102-CB1E-4950-9701-A0A15E626947}" type="datetime1">
              <a:rPr lang="en-US" smtClean="0"/>
              <a:t>4/21/16</a:t>
            </a:fld>
            <a:endParaRPr lang="en-US"/>
          </a:p>
        </p:txBody>
      </p:sp>
    </p:spTree>
    <p:extLst>
      <p:ext uri="{BB962C8B-B14F-4D97-AF65-F5344CB8AC3E}">
        <p14:creationId xmlns:p14="http://schemas.microsoft.com/office/powerpoint/2010/main" val="3598900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10</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11</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Let’s now look at the six credit criteria for 610.  During</a:t>
            </a:r>
            <a:r>
              <a:rPr lang="en-US" i="0" baseline="0" dirty="0"/>
              <a:t> my tech reviews, if the community does not meet one of these criteria, then zero credit will be assigned, regardless of any possible points in any of the sub elements that could be assigned.  Also, SRC/TRC credit cannot be assigned in a vacuum.</a:t>
            </a:r>
            <a:endParaRPr lang="en-US" i="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  Slide is continued on next slide.</a:t>
            </a: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12</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Local governments probably already have various plans or risk assessments that meet this criterion.  If not, it is recommended that the community complete the CRS Community Self-Assessment described in Section 240 of the Coordinator’s Manual.</a:t>
            </a:r>
            <a:endParaRPr lang="en-US" i="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13</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It could be a paper product, such as depicted on this slide.  The FEMA developed FIRM is not considered to be a flood inundation map.  It is an insurance rating map.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14</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This is the example found in the manual. (figure 610-1)</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15</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slide.</a:t>
            </a:r>
          </a:p>
        </p:txBody>
      </p:sp>
      <p:sp>
        <p:nvSpPr>
          <p:cNvPr id="4" name="Slide Number Placeholder 3"/>
          <p:cNvSpPr>
            <a:spLocks noGrp="1"/>
          </p:cNvSpPr>
          <p:nvPr>
            <p:ph type="sldNum" sz="quarter" idx="10"/>
          </p:nvPr>
        </p:nvSpPr>
        <p:spPr/>
        <p:txBody>
          <a:bodyPr/>
          <a:lstStyle/>
          <a:p>
            <a:fld id="{3959EA59-0DEE-4D2F-9C38-9C933B61A71A}" type="slidenum">
              <a:rPr lang="en-US" smtClean="0"/>
              <a:t>16</a:t>
            </a:fld>
            <a:endParaRPr lang="en-US"/>
          </a:p>
        </p:txBody>
      </p:sp>
    </p:spTree>
    <p:extLst>
      <p:ext uri="{BB962C8B-B14F-4D97-AF65-F5344CB8AC3E}">
        <p14:creationId xmlns:p14="http://schemas.microsoft.com/office/powerpoint/2010/main" val="3105466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Your flood inundation map could be a completely digital or web based product, as shown here.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17</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 (plus on click).</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18</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  Frankfort, KY.</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i="1" baseline="0" dirty="0"/>
              <a:t>Click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19</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Basically, Activity 610 is focused on the principle that an ample warning combined with a flood response plan can prevent loss of life and property damage.  This is the only series of activities that look at life safety.</a:t>
            </a:r>
          </a:p>
          <a:p>
            <a:endParaRPr lang="en-US" baseline="0" dirty="0"/>
          </a:p>
          <a:p>
            <a:pPr marL="176131" indent="-176131">
              <a:buFont typeface="Arial" panose="020B0604020202020204" pitchFamily="34" charset="0"/>
              <a:buChar char="•"/>
            </a:pPr>
            <a:r>
              <a:rPr lang="en-US" baseline="0" dirty="0"/>
              <a:t>In the case of flood warning and response, communities use Flood Threat Recognition Systems as the basis of warning.  The ability to receive notifications on a 24/7 basis is crucial.  These systems vary in their level of sophistication, generally based on community vulnerabilities and budgetary constraints.  Activity 610 has divided these systems in to Levels 1, 2 and 3.  These levels are described in the CRS Coordinator’s Manual on pages 610-5 and 610-6.  </a:t>
            </a:r>
          </a:p>
          <a:p>
            <a:pPr marL="176131" indent="-176131">
              <a:buFont typeface="Arial" panose="020B0604020202020204" pitchFamily="34" charset="0"/>
              <a:buChar char="•"/>
            </a:pPr>
            <a:endParaRPr lang="en-US" baseline="0" dirty="0"/>
          </a:p>
          <a:p>
            <a:pPr marL="176131" indent="-176131">
              <a:buFont typeface="Arial" panose="020B0604020202020204" pitchFamily="34" charset="0"/>
              <a:buChar char="•"/>
            </a:pPr>
            <a:r>
              <a:rPr lang="en-US" baseline="0" dirty="0"/>
              <a:t>For example, the best FTR system is considered to be a Level 3 system (75 points).  This system can use Doppler radar real-time data, storm forecast/track modeling and satellite imagery to provide sufficient early warning.  ALERT system or IFLOWS precipitation gages, river gages and tidal gages are used to provide everything from flashflood warnings to the timing of potential flood level crests and storm surge heights.  From this data, flood inundation and storm surge areas can be developed and mapped.  This ties FTR and FRO together.</a:t>
            </a:r>
          </a:p>
          <a:p>
            <a:pPr marL="176131" indent="-176131">
              <a:buFont typeface="Arial" panose="020B0604020202020204" pitchFamily="34" charset="0"/>
              <a:buChar char="•"/>
            </a:pPr>
            <a:endParaRPr lang="en-US" baseline="0" dirty="0"/>
          </a:p>
          <a:p>
            <a:pPr marL="176131" indent="-176131">
              <a:buFont typeface="Arial" panose="020B0604020202020204" pitchFamily="34" charset="0"/>
              <a:buChar char="•"/>
            </a:pPr>
            <a:r>
              <a:rPr lang="en-US" baseline="0" dirty="0"/>
              <a:t>These technologies are or </a:t>
            </a:r>
            <a:r>
              <a:rPr lang="en-US" u="sng" baseline="0" dirty="0"/>
              <a:t>can be </a:t>
            </a:r>
            <a:r>
              <a:rPr lang="en-US" baseline="0" dirty="0"/>
              <a:t>combined with GIS products to provide addressing and individual notifications via text, email or voice calls directly to citizen subscribers with emergency warning information.  This ties FTR with EWD.</a:t>
            </a:r>
          </a:p>
          <a:p>
            <a:pPr marL="171450" indent="-171450">
              <a:buFont typeface="Arial" panose="020B0604020202020204" pitchFamily="34" charset="0"/>
              <a:buChar char="•"/>
            </a:pPr>
            <a:endParaRPr lang="en-US" dirty="0"/>
          </a:p>
          <a:p>
            <a:pPr marL="176131" indent="-176131">
              <a:buFont typeface="Arial" panose="020B0604020202020204" pitchFamily="34" charset="0"/>
              <a:buChar char="•"/>
            </a:pPr>
            <a:r>
              <a:rPr lang="en-US" baseline="0" dirty="0"/>
              <a:t>These FTR systems combined with community comprehensive emergency management plans/flood response plans/emergency operation plans/hazard mitigation plans with associated maps enables emergency warning dissemination to the public and critical facilities.  These actions are part of the normal emergency management mission cycle.  All are links in the circle, without them all, you have a broken program.</a:t>
            </a:r>
          </a:p>
          <a:p>
            <a:pPr marL="176131" indent="-176131">
              <a:buFont typeface="Arial" panose="020B0604020202020204" pitchFamily="34" charset="0"/>
              <a:buChar char="•"/>
            </a:pPr>
            <a:endParaRPr lang="en-US" baseline="0" dirty="0"/>
          </a:p>
          <a:p>
            <a:pPr marL="176131" marR="0" indent="-17613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Click slide.</a:t>
            </a:r>
          </a:p>
          <a:p>
            <a:pPr marL="176131" indent="-176131">
              <a:buFont typeface="Arial" panose="020B0604020202020204" pitchFamily="34" charset="0"/>
              <a:buChar char="•"/>
            </a:pPr>
            <a:endParaRPr lang="en-US" baseline="0" dirty="0"/>
          </a:p>
          <a:p>
            <a:pPr marL="176131" indent="-176131">
              <a:buFont typeface="Arial" panose="020B0604020202020204" pitchFamily="34" charset="0"/>
              <a:buChar char="•"/>
            </a:pPr>
            <a:endParaRPr lang="en-US" baseline="0" dirty="0"/>
          </a:p>
          <a:p>
            <a:pPr marL="176131" indent="-176131">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a:t>600 Series: Warning and Response</a:t>
            </a:r>
          </a:p>
        </p:txBody>
      </p:sp>
      <p:sp>
        <p:nvSpPr>
          <p:cNvPr id="5" name="Slide Number Placeholder 4"/>
          <p:cNvSpPr>
            <a:spLocks noGrp="1"/>
          </p:cNvSpPr>
          <p:nvPr>
            <p:ph type="sldNum" sz="quarter" idx="11"/>
          </p:nvPr>
        </p:nvSpPr>
        <p:spPr/>
        <p:txBody>
          <a:bodyPr/>
          <a:lstStyle/>
          <a:p>
            <a:fld id="{1E9E7D13-BE18-4ACD-98B1-4B8D94C2F2A5}" type="slidenum">
              <a:rPr lang="en-US" smtClean="0"/>
              <a:pPr/>
              <a:t>2</a:t>
            </a:fld>
            <a:endParaRPr lang="en-US"/>
          </a:p>
        </p:txBody>
      </p:sp>
      <p:sp>
        <p:nvSpPr>
          <p:cNvPr id="6" name="Date Placeholder 5"/>
          <p:cNvSpPr>
            <a:spLocks noGrp="1"/>
          </p:cNvSpPr>
          <p:nvPr>
            <p:ph type="dt" idx="12"/>
          </p:nvPr>
        </p:nvSpPr>
        <p:spPr/>
        <p:txBody>
          <a:bodyPr/>
          <a:lstStyle/>
          <a:p>
            <a:fld id="{145D9102-CB1E-4950-9701-A0A15E626947}" type="datetime1">
              <a:rPr lang="en-US" smtClean="0"/>
              <a:t>4/21/16</a:t>
            </a:fld>
            <a:endParaRPr lang="en-US"/>
          </a:p>
        </p:txBody>
      </p:sp>
    </p:spTree>
    <p:extLst>
      <p:ext uri="{BB962C8B-B14F-4D97-AF65-F5344CB8AC3E}">
        <p14:creationId xmlns:p14="http://schemas.microsoft.com/office/powerpoint/2010/main" val="3598900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Harrison County, MS.  A coastal community may have a SLOSH generated map, which represents the majority of its flood risk.  SLOSH stands for “Sea, Lake and Overland Surges from Hurricanes.”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20</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Charlotte Co., FL.  A SLOSH map can be used to develop evacuation zones, which are used in community outreach and are discussed in the evacuation plan.  Color coded bands on all stop signs in evacuation zones that match the </a:t>
            </a:r>
            <a:r>
              <a:rPr lang="en-US" i="0" baseline="0" dirty="0" err="1"/>
              <a:t>evac</a:t>
            </a:r>
            <a:r>
              <a:rPr lang="en-US" i="0" baseline="0" dirty="0"/>
              <a:t> zone colors.  I have seen some with letters also, for colorblind people.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0" indent="0">
              <a:buFont typeface="Arial" panose="020B0604020202020204" pitchFamily="34" charset="0"/>
              <a:buNone/>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21</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flood warning and response plan may have different names in different communities,</a:t>
            </a:r>
            <a:r>
              <a:rPr lang="en-US" baseline="0" dirty="0"/>
              <a:t> such as flood warning plan, flood preparedness plan or flood annex to an emergency operations plan.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22</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If the plan is prepared at the county or parish level, it must be adopted by the individual communities that seek credit for it.  Annexes, SOPs and other documents do not require formal adoption by the governing body.  If the county, borough or parish plan lists the community by name and it is acknowledged by community signature, then it is considered adopted.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23</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Lake St. Croix Beach, MN.  Describe the maps.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Four clicks.</a:t>
            </a:r>
          </a:p>
        </p:txBody>
      </p:sp>
      <p:sp>
        <p:nvSpPr>
          <p:cNvPr id="4" name="Slide Number Placeholder 3"/>
          <p:cNvSpPr>
            <a:spLocks noGrp="1"/>
          </p:cNvSpPr>
          <p:nvPr>
            <p:ph type="sldNum" sz="quarter" idx="10"/>
          </p:nvPr>
        </p:nvSpPr>
        <p:spPr/>
        <p:txBody>
          <a:bodyPr/>
          <a:lstStyle/>
          <a:p>
            <a:fld id="{3959EA59-0DEE-4D2F-9C38-9C933B61A71A}" type="slidenum">
              <a:rPr lang="en-US" smtClean="0"/>
              <a:t>24</a:t>
            </a:fld>
            <a:endParaRPr lang="en-US"/>
          </a:p>
        </p:txBody>
      </p:sp>
    </p:spTree>
    <p:extLst>
      <p:ext uri="{BB962C8B-B14F-4D97-AF65-F5344CB8AC3E}">
        <p14:creationId xmlns:p14="http://schemas.microsoft.com/office/powerpoint/2010/main" val="903282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25</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One Click.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You can’t see the heading, so I’ve added an insert for you.</a:t>
            </a:r>
          </a:p>
        </p:txBody>
      </p:sp>
      <p:sp>
        <p:nvSpPr>
          <p:cNvPr id="4" name="Slide Number Placeholder 3"/>
          <p:cNvSpPr>
            <a:spLocks noGrp="1"/>
          </p:cNvSpPr>
          <p:nvPr>
            <p:ph type="sldNum" sz="quarter" idx="10"/>
          </p:nvPr>
        </p:nvSpPr>
        <p:spPr/>
        <p:txBody>
          <a:bodyPr/>
          <a:lstStyle/>
          <a:p>
            <a:fld id="{3959EA59-0DEE-4D2F-9C38-9C933B61A71A}" type="slidenum">
              <a:rPr lang="en-US" smtClean="0"/>
              <a:t>26</a:t>
            </a:fld>
            <a:endParaRPr lang="en-US"/>
          </a:p>
        </p:txBody>
      </p:sp>
    </p:spTree>
    <p:extLst>
      <p:ext uri="{BB962C8B-B14F-4D97-AF65-F5344CB8AC3E}">
        <p14:creationId xmlns:p14="http://schemas.microsoft.com/office/powerpoint/2010/main" val="3668267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endParaRPr lang="en-US" i="1" dirty="0"/>
          </a:p>
          <a:p>
            <a:pPr marL="171450" indent="-171450">
              <a:buFont typeface="Arial" panose="020B0604020202020204" pitchFamily="34" charset="0"/>
              <a:buChar char="•"/>
            </a:pPr>
            <a:r>
              <a:rPr lang="en-US" i="1" dirty="0"/>
              <a:t>Click</a:t>
            </a:r>
            <a:r>
              <a:rPr lang="en-US" i="1" baseline="0" dirty="0"/>
              <a:t> the slide.</a:t>
            </a:r>
            <a:endParaRPr lang="en-US" i="1" dirty="0"/>
          </a:p>
        </p:txBody>
      </p:sp>
      <p:sp>
        <p:nvSpPr>
          <p:cNvPr id="4" name="Slide Number Placeholder 3"/>
          <p:cNvSpPr>
            <a:spLocks noGrp="1"/>
          </p:cNvSpPr>
          <p:nvPr>
            <p:ph type="sldNum" sz="quarter" idx="10"/>
          </p:nvPr>
        </p:nvSpPr>
        <p:spPr/>
        <p:txBody>
          <a:bodyPr/>
          <a:lstStyle/>
          <a:p>
            <a:fld id="{3959EA59-0DEE-4D2F-9C38-9C933B61A71A}" type="slidenum">
              <a:rPr lang="en-US" smtClean="0"/>
              <a:t>27</a:t>
            </a:fld>
            <a:endParaRPr lang="en-US"/>
          </a:p>
        </p:txBody>
      </p:sp>
    </p:spTree>
    <p:extLst>
      <p:ext uri="{BB962C8B-B14F-4D97-AF65-F5344CB8AC3E}">
        <p14:creationId xmlns:p14="http://schemas.microsoft.com/office/powerpoint/2010/main" val="2762174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community has five maps, depicting flood levels.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aseline="0" dirty="0"/>
              <a:t>The plan addressed the five levels.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One click.</a:t>
            </a:r>
            <a:endParaRPr lang="en-US" i="1" dirty="0"/>
          </a:p>
        </p:txBody>
      </p:sp>
      <p:sp>
        <p:nvSpPr>
          <p:cNvPr id="4" name="Slide Number Placeholder 3"/>
          <p:cNvSpPr>
            <a:spLocks noGrp="1"/>
          </p:cNvSpPr>
          <p:nvPr>
            <p:ph type="sldNum" sz="quarter" idx="10"/>
          </p:nvPr>
        </p:nvSpPr>
        <p:spPr/>
        <p:txBody>
          <a:bodyPr/>
          <a:lstStyle/>
          <a:p>
            <a:fld id="{EA75F89D-0389-4934-B6F1-518289A7B6B2}" type="slidenum">
              <a:rPr lang="en-US" smtClean="0"/>
              <a:t>28</a:t>
            </a:fld>
            <a:endParaRPr lang="en-US"/>
          </a:p>
        </p:txBody>
      </p:sp>
    </p:spTree>
    <p:extLst>
      <p:ext uri="{BB962C8B-B14F-4D97-AF65-F5344CB8AC3E}">
        <p14:creationId xmlns:p14="http://schemas.microsoft.com/office/powerpoint/2010/main" val="1015007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This is the village of South Holland, IL.  This has been the standard example of flood inundation layers and a correlated plan for years.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Review the slide and 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29</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 me briefly review our agenda for this afternoon.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dirty="0"/>
              <a:t>Click slide.</a:t>
            </a:r>
          </a:p>
        </p:txBody>
      </p:sp>
      <p:sp>
        <p:nvSpPr>
          <p:cNvPr id="4" name="Slide Number Placeholder 3"/>
          <p:cNvSpPr>
            <a:spLocks noGrp="1"/>
          </p:cNvSpPr>
          <p:nvPr>
            <p:ph type="sldNum" sz="quarter" idx="10"/>
          </p:nvPr>
        </p:nvSpPr>
        <p:spPr/>
        <p:txBody>
          <a:bodyPr/>
          <a:lstStyle/>
          <a:p>
            <a:fld id="{3959EA59-0DEE-4D2F-9C38-9C933B61A71A}" type="slidenum">
              <a:rPr lang="en-US" smtClean="0"/>
              <a:t>3</a:t>
            </a:fld>
            <a:endParaRPr lang="en-US"/>
          </a:p>
        </p:txBody>
      </p:sp>
    </p:spTree>
    <p:extLst>
      <p:ext uri="{BB962C8B-B14F-4D97-AF65-F5344CB8AC3E}">
        <p14:creationId xmlns:p14="http://schemas.microsoft.com/office/powerpoint/2010/main" val="1604306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The village’s plan addresses the various flood inundation levels and describes the actions taken at each level.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30</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Coastal community, using the SLOSH generated</a:t>
            </a:r>
            <a:r>
              <a:rPr lang="en-US" baseline="0" dirty="0"/>
              <a:t> hurricane </a:t>
            </a:r>
            <a:r>
              <a:rPr lang="en-US" baseline="0" dirty="0" err="1"/>
              <a:t>evac</a:t>
            </a:r>
            <a:r>
              <a:rPr lang="en-US" baseline="0" dirty="0"/>
              <a:t> zones.  The plan identifies the zones, tied to the FTR system, FRO, EWD, CFP.</a:t>
            </a:r>
          </a:p>
          <a:p>
            <a:endParaRPr lang="en-US" baseline="0" dirty="0"/>
          </a:p>
          <a:p>
            <a:pPr marL="171450" indent="-171450">
              <a:buFont typeface="Arial" panose="020B0604020202020204" pitchFamily="34" charset="0"/>
              <a:buChar char="•"/>
            </a:pPr>
            <a:r>
              <a:rPr lang="en-US" i="1" dirty="0"/>
              <a:t>Click twice.</a:t>
            </a:r>
          </a:p>
        </p:txBody>
      </p:sp>
      <p:sp>
        <p:nvSpPr>
          <p:cNvPr id="4" name="Slide Number Placeholder 3"/>
          <p:cNvSpPr>
            <a:spLocks noGrp="1"/>
          </p:cNvSpPr>
          <p:nvPr>
            <p:ph type="sldNum" sz="quarter" idx="10"/>
          </p:nvPr>
        </p:nvSpPr>
        <p:spPr/>
        <p:txBody>
          <a:bodyPr/>
          <a:lstStyle/>
          <a:p>
            <a:fld id="{EA75F89D-0389-4934-B6F1-518289A7B6B2}" type="slidenum">
              <a:rPr lang="en-US" smtClean="0"/>
              <a:t>31</a:t>
            </a:fld>
            <a:endParaRPr lang="en-US"/>
          </a:p>
        </p:txBody>
      </p:sp>
    </p:spTree>
    <p:extLst>
      <p:ext uri="{BB962C8B-B14F-4D97-AF65-F5344CB8AC3E}">
        <p14:creationId xmlns:p14="http://schemas.microsoft.com/office/powerpoint/2010/main" val="4191856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32</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33</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34</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This type of community might have both coastal and riverine flood areas.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35</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Emergency managers routinely produce After Action Reports or Lessons Learned documents after each drill/exercise/table top/actual event.  The DHS National Exercise Program (NEP) is used to examine the preparedness and readiness of the nation.  It uses the Homeland Security Exercise and Evaluation Program (HSEEP) methodology and related tools and resources.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If the exercise took place at the county, borough or parish level, the community must produce documentation of its participation in the exercise.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36</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37</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38</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do not yet have the August 2015 checklist, you can download it from this site.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39</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Of the 21,000+ NFIP member communities in the US, 1,368 are also members of the Community Rating System, which equates to approximately 65% of the flood</a:t>
            </a:r>
            <a:r>
              <a:rPr lang="en-US" baseline="0" dirty="0"/>
              <a:t> insurance policies sold through the NFIP.  These policies are subsidized by the premiums paid by the non-CRS policyholders.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  Screen shot of the page.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40</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a:t>
            </a:r>
            <a:r>
              <a:rPr lang="en-US" i="0" baseline="0" dirty="0"/>
              <a:t> checklist is a total of 14 pages, with the first four pages serving as a “sales brochure” for the activity.  It was designed to capture the interest of an emergency manager.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p>
          <a:p>
            <a:pPr marL="171450" indent="-171450">
              <a:buFont typeface="Arial" panose="020B0604020202020204" pitchFamily="34" charset="0"/>
              <a:buChar char="•"/>
            </a:pPr>
            <a:r>
              <a:rPr lang="en-US" i="0" baseline="0" dirty="0"/>
              <a:t>The actual checklist begins on page 5.</a:t>
            </a:r>
          </a:p>
          <a:p>
            <a:pPr marL="171450" indent="-171450">
              <a:buFont typeface="Arial" panose="020B0604020202020204" pitchFamily="34" charset="0"/>
              <a:buChar char="•"/>
            </a:pPr>
            <a:endParaRPr lang="en-US" i="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 the slide</a:t>
            </a:r>
            <a:r>
              <a:rPr lang="en-US" i="1" baseline="0" dirty="0"/>
              <a:t>.</a:t>
            </a:r>
            <a:endParaRPr lang="en-US" i="1"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41</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slide and click.</a:t>
            </a:r>
          </a:p>
        </p:txBody>
      </p:sp>
      <p:sp>
        <p:nvSpPr>
          <p:cNvPr id="4" name="Slide Number Placeholder 3"/>
          <p:cNvSpPr>
            <a:spLocks noGrp="1"/>
          </p:cNvSpPr>
          <p:nvPr>
            <p:ph type="sldNum" sz="quarter" idx="10"/>
          </p:nvPr>
        </p:nvSpPr>
        <p:spPr/>
        <p:txBody>
          <a:bodyPr/>
          <a:lstStyle/>
          <a:p>
            <a:fld id="{3959EA59-0DEE-4D2F-9C38-9C933B61A71A}" type="slidenum">
              <a:rPr lang="en-US" smtClean="0"/>
              <a:t>42</a:t>
            </a:fld>
            <a:endParaRPr lang="en-US"/>
          </a:p>
        </p:txBody>
      </p:sp>
    </p:spTree>
    <p:extLst>
      <p:ext uri="{BB962C8B-B14F-4D97-AF65-F5344CB8AC3E}">
        <p14:creationId xmlns:p14="http://schemas.microsoft.com/office/powerpoint/2010/main" val="896422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of why this was inserted.</a:t>
            </a:r>
          </a:p>
        </p:txBody>
      </p:sp>
      <p:sp>
        <p:nvSpPr>
          <p:cNvPr id="4" name="Slide Number Placeholder 3"/>
          <p:cNvSpPr>
            <a:spLocks noGrp="1"/>
          </p:cNvSpPr>
          <p:nvPr>
            <p:ph type="sldNum" sz="quarter" idx="10"/>
          </p:nvPr>
        </p:nvSpPr>
        <p:spPr/>
        <p:txBody>
          <a:bodyPr/>
          <a:lstStyle/>
          <a:p>
            <a:fld id="{3959EA59-0DEE-4D2F-9C38-9C933B61A71A}" type="slidenum">
              <a:rPr lang="en-US" smtClean="0"/>
              <a:t>43</a:t>
            </a:fld>
            <a:endParaRPr lang="en-US"/>
          </a:p>
        </p:txBody>
      </p:sp>
    </p:spTree>
    <p:extLst>
      <p:ext uri="{BB962C8B-B14F-4D97-AF65-F5344CB8AC3E}">
        <p14:creationId xmlns:p14="http://schemas.microsoft.com/office/powerpoint/2010/main" val="3225291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Click twice.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red boxes are the sections that I can quickly scan to see if any credit will be available.</a:t>
            </a:r>
          </a:p>
        </p:txBody>
      </p:sp>
      <p:sp>
        <p:nvSpPr>
          <p:cNvPr id="4" name="Slide Number Placeholder 3"/>
          <p:cNvSpPr>
            <a:spLocks noGrp="1"/>
          </p:cNvSpPr>
          <p:nvPr>
            <p:ph type="sldNum" sz="quarter" idx="10"/>
          </p:nvPr>
        </p:nvSpPr>
        <p:spPr/>
        <p:txBody>
          <a:bodyPr/>
          <a:lstStyle/>
          <a:p>
            <a:fld id="{3959EA59-0DEE-4D2F-9C38-9C933B61A71A}" type="slidenum">
              <a:rPr lang="en-US" smtClean="0"/>
              <a:t>44</a:t>
            </a:fld>
            <a:endParaRPr lang="en-US"/>
          </a:p>
        </p:txBody>
      </p:sp>
    </p:spTree>
    <p:extLst>
      <p:ext uri="{BB962C8B-B14F-4D97-AF65-F5344CB8AC3E}">
        <p14:creationId xmlns:p14="http://schemas.microsoft.com/office/powerpoint/2010/main" val="2913679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Click three times.</a:t>
            </a:r>
          </a:p>
        </p:txBody>
      </p:sp>
      <p:sp>
        <p:nvSpPr>
          <p:cNvPr id="4" name="Slide Number Placeholder 3"/>
          <p:cNvSpPr>
            <a:spLocks noGrp="1"/>
          </p:cNvSpPr>
          <p:nvPr>
            <p:ph type="sldNum" sz="quarter" idx="10"/>
          </p:nvPr>
        </p:nvSpPr>
        <p:spPr/>
        <p:txBody>
          <a:bodyPr/>
          <a:lstStyle/>
          <a:p>
            <a:fld id="{3959EA59-0DEE-4D2F-9C38-9C933B61A71A}" type="slidenum">
              <a:rPr lang="en-US" smtClean="0"/>
              <a:t>45</a:t>
            </a:fld>
            <a:endParaRPr lang="en-US"/>
          </a:p>
        </p:txBody>
      </p:sp>
    </p:spTree>
    <p:extLst>
      <p:ext uri="{BB962C8B-B14F-4D97-AF65-F5344CB8AC3E}">
        <p14:creationId xmlns:p14="http://schemas.microsoft.com/office/powerpoint/2010/main" val="2276823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Click one time.</a:t>
            </a:r>
          </a:p>
        </p:txBody>
      </p:sp>
      <p:sp>
        <p:nvSpPr>
          <p:cNvPr id="4" name="Slide Number Placeholder 3"/>
          <p:cNvSpPr>
            <a:spLocks noGrp="1"/>
          </p:cNvSpPr>
          <p:nvPr>
            <p:ph type="sldNum" sz="quarter" idx="10"/>
          </p:nvPr>
        </p:nvSpPr>
        <p:spPr/>
        <p:txBody>
          <a:bodyPr/>
          <a:lstStyle/>
          <a:p>
            <a:fld id="{3959EA59-0DEE-4D2F-9C38-9C933B61A71A}" type="slidenum">
              <a:rPr lang="en-US" smtClean="0"/>
              <a:t>46</a:t>
            </a:fld>
            <a:endParaRPr lang="en-US"/>
          </a:p>
        </p:txBody>
      </p:sp>
    </p:spTree>
    <p:extLst>
      <p:ext uri="{BB962C8B-B14F-4D97-AF65-F5344CB8AC3E}">
        <p14:creationId xmlns:p14="http://schemas.microsoft.com/office/powerpoint/2010/main" val="29087823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Click one time.</a:t>
            </a:r>
          </a:p>
        </p:txBody>
      </p:sp>
      <p:sp>
        <p:nvSpPr>
          <p:cNvPr id="4" name="Slide Number Placeholder 3"/>
          <p:cNvSpPr>
            <a:spLocks noGrp="1"/>
          </p:cNvSpPr>
          <p:nvPr>
            <p:ph type="sldNum" sz="quarter" idx="10"/>
          </p:nvPr>
        </p:nvSpPr>
        <p:spPr/>
        <p:txBody>
          <a:bodyPr/>
          <a:lstStyle/>
          <a:p>
            <a:fld id="{3959EA59-0DEE-4D2F-9C38-9C933B61A71A}" type="slidenum">
              <a:rPr lang="en-US" smtClean="0"/>
              <a:t>47</a:t>
            </a:fld>
            <a:endParaRPr lang="en-US"/>
          </a:p>
        </p:txBody>
      </p:sp>
    </p:spTree>
    <p:extLst>
      <p:ext uri="{BB962C8B-B14F-4D97-AF65-F5344CB8AC3E}">
        <p14:creationId xmlns:p14="http://schemas.microsoft.com/office/powerpoint/2010/main" val="1020370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48</a:t>
            </a:fld>
            <a:endParaRPr lang="en-US"/>
          </a:p>
        </p:txBody>
      </p:sp>
    </p:spTree>
    <p:extLst>
      <p:ext uri="{BB962C8B-B14F-4D97-AF65-F5344CB8AC3E}">
        <p14:creationId xmlns:p14="http://schemas.microsoft.com/office/powerpoint/2010/main" val="1417426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49</a:t>
            </a:fld>
            <a:endParaRPr lang="en-US"/>
          </a:p>
        </p:txBody>
      </p:sp>
    </p:spTree>
    <p:extLst>
      <p:ext uri="{BB962C8B-B14F-4D97-AF65-F5344CB8AC3E}">
        <p14:creationId xmlns:p14="http://schemas.microsoft.com/office/powerpoint/2010/main" val="1355979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As I have previously mentioned, Activity 610 evaluates those measures that protect</a:t>
            </a:r>
            <a:r>
              <a:rPr lang="en-US" baseline="0" dirty="0"/>
              <a:t> life and property during a flood through flood warning and response programs.  Its four sub-elements of FTR, EWD, FRO and CFP are tied together in order to emulate your community’s emergency management program.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An added benefit of pursuing 610 credit is that it encourages the community’s emergency management to review its flood warning program in regard to development and documentation of its entire scope of flood warning capabilities.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3959EA59-0DEE-4D2F-9C38-9C933B61A71A}" type="slidenum">
              <a:rPr lang="en-US" smtClean="0"/>
              <a:t>5</a:t>
            </a:fld>
            <a:endParaRPr lang="en-US"/>
          </a:p>
        </p:txBody>
      </p:sp>
    </p:spTree>
    <p:extLst>
      <p:ext uri="{BB962C8B-B14F-4D97-AF65-F5344CB8AC3E}">
        <p14:creationId xmlns:p14="http://schemas.microsoft.com/office/powerpoint/2010/main" val="20051477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50</a:t>
            </a:fld>
            <a:endParaRPr lang="en-US"/>
          </a:p>
        </p:txBody>
      </p:sp>
    </p:spTree>
    <p:extLst>
      <p:ext uri="{BB962C8B-B14F-4D97-AF65-F5344CB8AC3E}">
        <p14:creationId xmlns:p14="http://schemas.microsoft.com/office/powerpoint/2010/main" val="1647469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51</a:t>
            </a:fld>
            <a:endParaRPr lang="en-US"/>
          </a:p>
        </p:txBody>
      </p:sp>
    </p:spTree>
    <p:extLst>
      <p:ext uri="{BB962C8B-B14F-4D97-AF65-F5344CB8AC3E}">
        <p14:creationId xmlns:p14="http://schemas.microsoft.com/office/powerpoint/2010/main" val="7102687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p>
          <a:p>
            <a:pPr marL="171450" indent="-171450">
              <a:buFont typeface="Arial" panose="020B0604020202020204" pitchFamily="34" charset="0"/>
              <a:buChar char="•"/>
            </a:pPr>
            <a:r>
              <a:rPr lang="en-US" i="1" baseline="0" dirty="0"/>
              <a:t>Click one time.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52</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This is a sample of my scoring sheet that is sent to ISO.  It follows the Coordinator’s Manual and Documentation Checklist’s format.  Describe what is indicated by the score sheet depicted.</a:t>
            </a:r>
            <a:endParaRPr lang="en-US" i="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Review and Click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53</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what</a:t>
            </a:r>
            <a:r>
              <a:rPr lang="en-US" baseline="0" dirty="0"/>
              <a:t> is indicated by the score sheet.</a:t>
            </a: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54</a:t>
            </a:fld>
            <a:endParaRPr lang="en-US"/>
          </a:p>
        </p:txBody>
      </p:sp>
    </p:spTree>
    <p:extLst>
      <p:ext uri="{BB962C8B-B14F-4D97-AF65-F5344CB8AC3E}">
        <p14:creationId xmlns:p14="http://schemas.microsoft.com/office/powerpoint/2010/main" val="14174262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These are the final two pages of the score sheet.  I have enlarged them on the next two</a:t>
            </a:r>
            <a:r>
              <a:rPr lang="en-US" i="0" baseline="0" dirty="0"/>
              <a:t> slides.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baseline="0" dirty="0"/>
          </a:p>
          <a:p>
            <a:pPr marL="171450" indent="-171450">
              <a:buFont typeface="Arial" panose="020B0604020202020204" pitchFamily="34" charset="0"/>
              <a:buChar char="•"/>
            </a:pPr>
            <a:r>
              <a:rPr lang="en-US" i="1" baseline="0" dirty="0"/>
              <a:t>Click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55</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what</a:t>
            </a:r>
            <a:r>
              <a:rPr lang="en-US" baseline="0" dirty="0"/>
              <a:t> is indicated by the score sheet.</a:t>
            </a: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56</a:t>
            </a:fld>
            <a:endParaRPr lang="en-US"/>
          </a:p>
        </p:txBody>
      </p:sp>
    </p:spTree>
    <p:extLst>
      <p:ext uri="{BB962C8B-B14F-4D97-AF65-F5344CB8AC3E}">
        <p14:creationId xmlns:p14="http://schemas.microsoft.com/office/powerpoint/2010/main" val="14174262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what</a:t>
            </a:r>
            <a:r>
              <a:rPr lang="en-US" baseline="0" dirty="0"/>
              <a:t> is indicated by the score sheet.</a:t>
            </a: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57</a:t>
            </a:fld>
            <a:endParaRPr lang="en-US"/>
          </a:p>
        </p:txBody>
      </p:sp>
    </p:spTree>
    <p:extLst>
      <p:ext uri="{BB962C8B-B14F-4D97-AF65-F5344CB8AC3E}">
        <p14:creationId xmlns:p14="http://schemas.microsoft.com/office/powerpoint/2010/main" val="14174262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58</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59</a:t>
            </a:fld>
            <a:endParaRPr lang="en-US" dirty="0"/>
          </a:p>
        </p:txBody>
      </p:sp>
    </p:spTree>
    <p:extLst>
      <p:ext uri="{BB962C8B-B14F-4D97-AF65-F5344CB8AC3E}">
        <p14:creationId xmlns:p14="http://schemas.microsoft.com/office/powerpoint/2010/main" val="259774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anose="020B0604020202020204" pitchFamily="34" charset="0"/>
              <a:buChar char="•"/>
            </a:pPr>
            <a:r>
              <a:rPr lang="en-US" i="1" dirty="0"/>
              <a:t>Review the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dirty="0"/>
              <a:t>Emergency management’s daily mission is best described by these five phases:</a:t>
            </a:r>
          </a:p>
          <a:p>
            <a:pPr marL="176131" indent="-176131">
              <a:buFont typeface="Arial" panose="020B0604020202020204" pitchFamily="34" charset="0"/>
              <a:buChar char="•"/>
            </a:pPr>
            <a:endParaRPr lang="en-US" dirty="0"/>
          </a:p>
          <a:p>
            <a:pPr marL="645812" lvl="1" indent="-176131">
              <a:buFont typeface="Arial" panose="020B0604020202020204" pitchFamily="34" charset="0"/>
              <a:buChar char="•"/>
            </a:pPr>
            <a:r>
              <a:rPr lang="en-US" dirty="0"/>
              <a:t>Prevention</a:t>
            </a:r>
          </a:p>
          <a:p>
            <a:pPr marL="645812" lvl="1" indent="-176131">
              <a:buFont typeface="Arial" panose="020B0604020202020204" pitchFamily="34" charset="0"/>
              <a:buChar char="•"/>
            </a:pPr>
            <a:r>
              <a:rPr lang="en-US" dirty="0"/>
              <a:t>Preparedness</a:t>
            </a:r>
          </a:p>
          <a:p>
            <a:pPr marL="645812" lvl="1" indent="-176131">
              <a:buFont typeface="Arial" panose="020B0604020202020204" pitchFamily="34" charset="0"/>
              <a:buChar char="•"/>
            </a:pPr>
            <a:r>
              <a:rPr lang="en-US" dirty="0"/>
              <a:t>Response</a:t>
            </a:r>
          </a:p>
          <a:p>
            <a:pPr marL="645812" lvl="1" indent="-176131">
              <a:buFont typeface="Arial" panose="020B0604020202020204" pitchFamily="34" charset="0"/>
              <a:buChar char="•"/>
            </a:pPr>
            <a:r>
              <a:rPr lang="en-US" dirty="0"/>
              <a:t>Recovery,</a:t>
            </a:r>
            <a:r>
              <a:rPr lang="en-US" baseline="0" dirty="0"/>
              <a:t> and</a:t>
            </a:r>
          </a:p>
          <a:p>
            <a:pPr marL="645812" lvl="1" indent="-176131">
              <a:buFont typeface="Arial" panose="020B0604020202020204" pitchFamily="34" charset="0"/>
              <a:buChar char="•"/>
            </a:pPr>
            <a:r>
              <a:rPr lang="en-US" baseline="0" dirty="0"/>
              <a:t>Mitigation</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0" dirty="0"/>
              <a:t>By now, you should be thinking “Who is my emergency manager?” or if you are the emergency manager  “I guess I should be coordinating our Activity  610 credit.”</a:t>
            </a:r>
          </a:p>
          <a:p>
            <a:pPr marL="176131" indent="-176131">
              <a:buFont typeface="Arial" panose="020B0604020202020204" pitchFamily="34" charset="0"/>
              <a:buChar char="•"/>
            </a:pPr>
            <a:endParaRPr lang="en-US" dirty="0"/>
          </a:p>
          <a:p>
            <a:pPr marL="645812" lvl="1" indent="-176131">
              <a:buFont typeface="Arial" panose="020B0604020202020204" pitchFamily="34" charset="0"/>
              <a:buChar char="•"/>
            </a:pPr>
            <a:endParaRPr lang="en-US" baseline="0" dirty="0"/>
          </a:p>
          <a:p>
            <a:pPr marL="469681" lvl="1" indent="0">
              <a:buFont typeface="Arial" panose="020B0604020202020204" pitchFamily="34" charset="0"/>
              <a:buNone/>
            </a:pPr>
            <a:r>
              <a:rPr lang="en-US" i="1" baseline="0" dirty="0"/>
              <a:t>Click slide.</a:t>
            </a:r>
          </a:p>
        </p:txBody>
      </p:sp>
      <p:sp>
        <p:nvSpPr>
          <p:cNvPr id="4" name="Slide Number Placeholder 3"/>
          <p:cNvSpPr>
            <a:spLocks noGrp="1"/>
          </p:cNvSpPr>
          <p:nvPr>
            <p:ph type="sldNum" sz="quarter" idx="10"/>
          </p:nvPr>
        </p:nvSpPr>
        <p:spPr/>
        <p:txBody>
          <a:bodyPr/>
          <a:lstStyle/>
          <a:p>
            <a:fld id="{3959EA59-0DEE-4D2F-9C38-9C933B61A71A}" type="slidenum">
              <a:rPr lang="en-US" smtClean="0"/>
              <a:t>6</a:t>
            </a:fld>
            <a:endParaRPr lang="en-US"/>
          </a:p>
        </p:txBody>
      </p:sp>
    </p:spTree>
    <p:extLst>
      <p:ext uri="{BB962C8B-B14F-4D97-AF65-F5344CB8AC3E}">
        <p14:creationId xmlns:p14="http://schemas.microsoft.com/office/powerpoint/2010/main" val="941463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have this slide in the deck to show </a:t>
            </a:r>
            <a:r>
              <a:rPr lang="en-US" dirty="0" err="1"/>
              <a:t>y’all</a:t>
            </a:r>
            <a:r>
              <a:rPr lang="en-US" dirty="0"/>
              <a:t> how much the activity has changed in regard to total points available.  This was a result of the </a:t>
            </a:r>
            <a:r>
              <a:rPr lang="en-US" baseline="0" dirty="0" err="1"/>
              <a:t>the</a:t>
            </a:r>
            <a:r>
              <a:rPr lang="en-US" baseline="0" dirty="0"/>
              <a:t> FEMA “Weighting Forum” that met in Philadelphia, PA in 2011.  These weight changes reflected a better knowledge of how CRS activities can shift community behavior.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credit criteria were revised to encourage more attention to pre-planning response actions at different predicted flood levels.  ISO began the first webinars to assist communities in these changes in July of 2011.  So, we are going into the fifth year of webinars and newsletters covering these adjustments.  So, this shouldn’t be new anymore.</a:t>
            </a:r>
            <a:endParaRPr lang="en-US" dirty="0"/>
          </a:p>
          <a:p>
            <a:pPr marL="171450" indent="-171450">
              <a:buFont typeface="Arial" panose="020B0604020202020204" pitchFamily="34" charset="0"/>
              <a:buChar char="•"/>
            </a:pPr>
            <a:endParaRPr lang="en-US" i="0" baseline="0"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3959EA59-0DEE-4D2F-9C38-9C933B61A71A}" type="slidenum">
              <a:rPr lang="en-US" smtClean="0"/>
              <a:t>7</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8</a:t>
            </a:fld>
            <a:endParaRPr lang="en-US"/>
          </a:p>
        </p:txBody>
      </p:sp>
    </p:spTree>
    <p:extLst>
      <p:ext uri="{BB962C8B-B14F-4D97-AF65-F5344CB8AC3E}">
        <p14:creationId xmlns:p14="http://schemas.microsoft.com/office/powerpoint/2010/main" val="2301720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a:t>
            </a:r>
            <a:r>
              <a:rPr lang="en-US" i="1" baseline="0" dirty="0"/>
              <a:t> the slide.</a:t>
            </a: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solidFill>
                  <a:schemeClr val="tx1"/>
                </a:solidFill>
              </a:rPr>
              <a:t>Click slide.</a:t>
            </a:r>
            <a:endParaRPr lang="en-US" i="1" dirty="0">
              <a:solidFill>
                <a:schemeClr val="tx1"/>
              </a:solidFill>
            </a:endParaRPr>
          </a:p>
          <a:p>
            <a:pPr marL="171450" indent="-171450">
              <a:buFont typeface="Arial" panose="020B0604020202020204" pitchFamily="34" charset="0"/>
              <a:buChar cha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3959EA59-0DEE-4D2F-9C38-9C933B61A71A}" type="slidenum">
              <a:rPr lang="en-US" smtClean="0"/>
              <a:t>9</a:t>
            </a:fld>
            <a:endParaRPr lang="en-US"/>
          </a:p>
        </p:txBody>
      </p:sp>
    </p:spTree>
    <p:extLst>
      <p:ext uri="{BB962C8B-B14F-4D97-AF65-F5344CB8AC3E}">
        <p14:creationId xmlns:p14="http://schemas.microsoft.com/office/powerpoint/2010/main" val="2301720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F791C0-0936-410D-9C84-A81318037BF2}" type="datetime1">
              <a:rPr lang="en-US" smtClean="0"/>
              <a:t>4/21/16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dirty="0"/>
              <a:t>1</a:t>
            </a:r>
            <a:fld id="{2512384D-7439-49BD-B5FE-3CA7A4CE3544}" type="slidenum">
              <a:rPr lang="en-US" smtClean="0"/>
              <a:pPr/>
              <a:t>‹#›</a:t>
            </a:fld>
            <a:endParaRPr lang="en-US" dirty="0"/>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879"/>
            <a:ext cx="9144000" cy="1369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8796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D8F4AF-7728-4060-8CBE-6695104BF065}" type="datetime1">
              <a:rPr lang="en-US" smtClean="0"/>
              <a:t>4/21/16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2384D-7439-49BD-B5FE-3CA7A4CE3544}" type="slidenum">
              <a:rPr lang="en-US" smtClean="0"/>
              <a:t>‹#›</a:t>
            </a:fld>
            <a:endParaRPr lang="en-US"/>
          </a:p>
        </p:txBody>
      </p:sp>
    </p:spTree>
    <p:extLst>
      <p:ext uri="{BB962C8B-B14F-4D97-AF65-F5344CB8AC3E}">
        <p14:creationId xmlns:p14="http://schemas.microsoft.com/office/powerpoint/2010/main" val="3575967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66840A-D20F-4966-B059-80B9C93ADC14}" type="datetime1">
              <a:rPr lang="en-US" smtClean="0"/>
              <a:t>4/21/16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2384D-7439-49BD-B5FE-3CA7A4CE3544}" type="slidenum">
              <a:rPr lang="en-US" smtClean="0"/>
              <a:t>‹#›</a:t>
            </a:fld>
            <a:endParaRPr lang="en-US"/>
          </a:p>
        </p:txBody>
      </p:sp>
    </p:spTree>
    <p:extLst>
      <p:ext uri="{BB962C8B-B14F-4D97-AF65-F5344CB8AC3E}">
        <p14:creationId xmlns:p14="http://schemas.microsoft.com/office/powerpoint/2010/main" val="3812619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F82510-4479-4E40-91F6-46C66797ECA7}" type="datetime1">
              <a:rPr lang="en-US" smtClean="0"/>
              <a:t>4/21/16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2384D-7439-49BD-B5FE-3CA7A4CE3544}" type="slidenum">
              <a:rPr lang="en-US" smtClean="0"/>
              <a:t>‹#›</a:t>
            </a:fld>
            <a:endParaRPr lang="en-US"/>
          </a:p>
        </p:txBody>
      </p:sp>
    </p:spTree>
    <p:extLst>
      <p:ext uri="{BB962C8B-B14F-4D97-AF65-F5344CB8AC3E}">
        <p14:creationId xmlns:p14="http://schemas.microsoft.com/office/powerpoint/2010/main" val="370822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7F512E-9A2E-41D2-8F94-D5DFECEE3F20}" type="datetime1">
              <a:rPr lang="en-US" smtClean="0"/>
              <a:t>4/21/16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12384D-7439-49BD-B5FE-3CA7A4CE3544}" type="slidenum">
              <a:rPr lang="en-US" smtClean="0"/>
              <a:t>‹#›</a:t>
            </a:fld>
            <a:endParaRPr lang="en-US"/>
          </a:p>
        </p:txBody>
      </p:sp>
    </p:spTree>
    <p:extLst>
      <p:ext uri="{BB962C8B-B14F-4D97-AF65-F5344CB8AC3E}">
        <p14:creationId xmlns:p14="http://schemas.microsoft.com/office/powerpoint/2010/main" val="2478549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66FF18-A7BB-43ED-9E46-1E3FFA467610}" type="datetime1">
              <a:rPr lang="en-US" smtClean="0"/>
              <a:t>4/21/16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12384D-7439-49BD-B5FE-3CA7A4CE3544}" type="slidenum">
              <a:rPr lang="en-US" smtClean="0"/>
              <a:t>‹#›</a:t>
            </a:fld>
            <a:endParaRPr lang="en-US"/>
          </a:p>
        </p:txBody>
      </p:sp>
    </p:spTree>
    <p:extLst>
      <p:ext uri="{BB962C8B-B14F-4D97-AF65-F5344CB8AC3E}">
        <p14:creationId xmlns:p14="http://schemas.microsoft.com/office/powerpoint/2010/main" val="1621908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F89D6F-054A-49B2-A73C-5414D7262C1E}" type="datetime1">
              <a:rPr lang="en-US" smtClean="0"/>
              <a:t>4/21/16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12384D-7439-49BD-B5FE-3CA7A4CE3544}" type="slidenum">
              <a:rPr lang="en-US" smtClean="0"/>
              <a:t>‹#›</a:t>
            </a:fld>
            <a:endParaRPr lang="en-US"/>
          </a:p>
        </p:txBody>
      </p:sp>
    </p:spTree>
    <p:extLst>
      <p:ext uri="{BB962C8B-B14F-4D97-AF65-F5344CB8AC3E}">
        <p14:creationId xmlns:p14="http://schemas.microsoft.com/office/powerpoint/2010/main" val="3642671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0CAF97-8744-41BD-920E-BC4B8A76C3E1}" type="datetime1">
              <a:rPr lang="en-US" smtClean="0"/>
              <a:t>4/21/16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12384D-7439-49BD-B5FE-3CA7A4CE3544}" type="slidenum">
              <a:rPr lang="en-US" smtClean="0"/>
              <a:t>‹#›</a:t>
            </a:fld>
            <a:endParaRPr lang="en-US"/>
          </a:p>
        </p:txBody>
      </p:sp>
    </p:spTree>
    <p:extLst>
      <p:ext uri="{BB962C8B-B14F-4D97-AF65-F5344CB8AC3E}">
        <p14:creationId xmlns:p14="http://schemas.microsoft.com/office/powerpoint/2010/main" val="360060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417F4E-FF03-4E16-8380-4C5DBE9A1EAA}" type="datetime1">
              <a:rPr lang="en-US" smtClean="0"/>
              <a:t>4/21/16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12384D-7439-49BD-B5FE-3CA7A4CE3544}" type="slidenum">
              <a:rPr lang="en-US" smtClean="0"/>
              <a:t>‹#›</a:t>
            </a:fld>
            <a:endParaRPr lang="en-US"/>
          </a:p>
        </p:txBody>
      </p:sp>
    </p:spTree>
    <p:extLst>
      <p:ext uri="{BB962C8B-B14F-4D97-AF65-F5344CB8AC3E}">
        <p14:creationId xmlns:p14="http://schemas.microsoft.com/office/powerpoint/2010/main" val="2830870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0D7785-144D-4FD8-9F00-DD45A9575C96}" type="datetime1">
              <a:rPr lang="en-US" smtClean="0"/>
              <a:t>4/21/16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12384D-7439-49BD-B5FE-3CA7A4CE3544}" type="slidenum">
              <a:rPr lang="en-US" smtClean="0"/>
              <a:t>‹#›</a:t>
            </a:fld>
            <a:endParaRPr lang="en-US"/>
          </a:p>
        </p:txBody>
      </p:sp>
    </p:spTree>
    <p:extLst>
      <p:ext uri="{BB962C8B-B14F-4D97-AF65-F5344CB8AC3E}">
        <p14:creationId xmlns:p14="http://schemas.microsoft.com/office/powerpoint/2010/main" val="452586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95D5AE-D704-4294-8D9F-895C3FDBBE3B}" type="datetime1">
              <a:rPr lang="en-US" smtClean="0"/>
              <a:t>4/21/16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12384D-7439-49BD-B5FE-3CA7A4CE3544}" type="slidenum">
              <a:rPr lang="en-US" smtClean="0"/>
              <a:t>‹#›</a:t>
            </a:fld>
            <a:endParaRPr lang="en-US"/>
          </a:p>
        </p:txBody>
      </p:sp>
    </p:spTree>
    <p:extLst>
      <p:ext uri="{BB962C8B-B14F-4D97-AF65-F5344CB8AC3E}">
        <p14:creationId xmlns:p14="http://schemas.microsoft.com/office/powerpoint/2010/main" val="32273977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AF255-0719-4502-9073-53459B850B50}" type="datetime1">
              <a:rPr lang="en-US" smtClean="0"/>
              <a:t>4/21/16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12384D-7439-49BD-B5FE-3CA7A4CE3544}" type="slidenum">
              <a:rPr lang="en-US" smtClean="0"/>
              <a:t>‹#›</a:t>
            </a:fld>
            <a:endParaRPr lang="en-US"/>
          </a:p>
        </p:txBody>
      </p:sp>
    </p:spTree>
    <p:extLst>
      <p:ext uri="{BB962C8B-B14F-4D97-AF65-F5344CB8AC3E}">
        <p14:creationId xmlns:p14="http://schemas.microsoft.com/office/powerpoint/2010/main" val="1449352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image" Target="../media/image47.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48.wmf"/><Relationship Id="rId5" Type="http://schemas.openxmlformats.org/officeDocument/2006/relationships/image" Target="../media/image49.png"/><Relationship Id="rId6" Type="http://schemas.openxmlformats.org/officeDocument/2006/relationships/image" Target="../media/image50.w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jpe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0.wmf"/><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228600"/>
            <a:ext cx="9144000" cy="914400"/>
          </a:xfrm>
          <a:prstGeom prst="rect">
            <a:avLst/>
          </a:prstGeom>
          <a:noFill/>
          <a:ln/>
        </p:spPr>
        <p:txBody>
          <a:bodyPr vert="horz" anchor="b">
            <a:normAutofit/>
          </a:bodyPr>
          <a:lstStyle>
            <a:lvl1pPr algn="ctr" rtl="0" eaLnBrk="1" latinLnBrk="0" hangingPunct="1">
              <a:spcBef>
                <a:spcPct val="0"/>
              </a:spcBef>
              <a:buNone/>
              <a:defRPr kumimoji="0" sz="4200" kern="1200">
                <a:solidFill>
                  <a:schemeClr val="accent1"/>
                </a:solidFill>
                <a:latin typeface="+mj-lt"/>
                <a:ea typeface="+mj-ea"/>
                <a:cs typeface="+mj-cs"/>
              </a:defRPr>
            </a:lvl1pPr>
          </a:lstStyle>
          <a:p>
            <a:r>
              <a:rPr lang="en-US" sz="4000" b="1" dirty="0">
                <a:solidFill>
                  <a:schemeClr val="bg1"/>
                </a:solidFill>
                <a:effectLst>
                  <a:outerShdw blurRad="38100" dist="38100" dir="2700000" algn="tl">
                    <a:srgbClr val="000000"/>
                  </a:outerShdw>
                </a:effectLst>
                <a:latin typeface="Arial Narrow" pitchFamily="34" charset="0"/>
              </a:rPr>
              <a:t>Your Presenter for CRS Activity 610</a:t>
            </a:r>
          </a:p>
        </p:txBody>
      </p:sp>
      <p:sp>
        <p:nvSpPr>
          <p:cNvPr id="7" name="Rectangle 2059"/>
          <p:cNvSpPr txBox="1">
            <a:spLocks noChangeArrowheads="1"/>
          </p:cNvSpPr>
          <p:nvPr/>
        </p:nvSpPr>
        <p:spPr bwMode="auto">
          <a:xfrm>
            <a:off x="2743200" y="4876800"/>
            <a:ext cx="40767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0" indent="-342900" algn="ctr" defTabSz="914400" rtl="0" eaLnBrk="0" fontAlgn="base" latinLnBrk="0" hangingPunct="0">
              <a:lnSpc>
                <a:spcPct val="100000"/>
              </a:lnSpc>
              <a:spcBef>
                <a:spcPct val="60000"/>
              </a:spcBef>
              <a:spcAft>
                <a:spcPct val="0"/>
              </a:spcAft>
              <a:buClr>
                <a:srgbClr val="B0B1B3"/>
              </a:buClr>
              <a:buSzTx/>
              <a:buFont typeface="Wingdings" pitchFamily="2" charset="2"/>
              <a:buNone/>
              <a:tabLst/>
              <a:defRPr/>
            </a:pPr>
            <a:r>
              <a:rPr kumimoji="0" lang="en-US" sz="2800" i="0" u="none" strike="noStrike" kern="0" cap="none" spc="0" normalizeH="0" baseline="0" noProof="0" dirty="0">
                <a:ln>
                  <a:noFill/>
                </a:ln>
                <a:effectLst/>
                <a:uLnTx/>
                <a:uFillTx/>
                <a:latin typeface="Calibri" pitchFamily="34" charset="0"/>
                <a:cs typeface="Calibri" pitchFamily="34" charset="0"/>
              </a:rPr>
              <a:t>Al W. Goodman, Jr.,</a:t>
            </a:r>
            <a:r>
              <a:rPr kumimoji="0" lang="en-US" sz="2800" i="0" u="none" strike="noStrike" kern="0" cap="none" spc="0" normalizeH="0" noProof="0" dirty="0">
                <a:ln>
                  <a:noFill/>
                </a:ln>
                <a:effectLst/>
                <a:uLnTx/>
                <a:uFillTx/>
                <a:latin typeface="Calibri" pitchFamily="34" charset="0"/>
                <a:cs typeface="Calibri" pitchFamily="34" charset="0"/>
              </a:rPr>
              <a:t> CFM</a:t>
            </a:r>
          </a:p>
          <a:p>
            <a:pPr marL="342900" marR="0" lvl="0" indent="-342900" algn="ctr" defTabSz="914400" rtl="0" eaLnBrk="0" fontAlgn="base" latinLnBrk="0" hangingPunct="0">
              <a:lnSpc>
                <a:spcPct val="100000"/>
              </a:lnSpc>
              <a:spcBef>
                <a:spcPct val="60000"/>
              </a:spcBef>
              <a:spcAft>
                <a:spcPct val="0"/>
              </a:spcAft>
              <a:buClr>
                <a:srgbClr val="B0B1B3"/>
              </a:buClr>
              <a:buSzTx/>
              <a:buFont typeface="Wingdings" pitchFamily="2" charset="2"/>
              <a:buNone/>
              <a:tabLst/>
              <a:defRPr/>
            </a:pPr>
            <a:r>
              <a:rPr kumimoji="0" lang="en-US" sz="1400" i="0" u="none" strike="noStrike" kern="0" cap="none" spc="0" normalizeH="0" noProof="0" dirty="0">
                <a:ln>
                  <a:noFill/>
                </a:ln>
                <a:effectLst/>
                <a:uLnTx/>
                <a:uFillTx/>
                <a:latin typeface="Calibri" pitchFamily="34" charset="0"/>
                <a:cs typeface="Calibri" pitchFamily="34" charset="0"/>
              </a:rPr>
              <a:t>Consultant to the CRS Task Force</a:t>
            </a:r>
          </a:p>
          <a:p>
            <a:pPr marL="342900" marR="0" lvl="0" indent="-342900" algn="ctr" defTabSz="914400" rtl="0" eaLnBrk="0" fontAlgn="base" latinLnBrk="0" hangingPunct="0">
              <a:lnSpc>
                <a:spcPct val="100000"/>
              </a:lnSpc>
              <a:spcBef>
                <a:spcPct val="60000"/>
              </a:spcBef>
              <a:spcAft>
                <a:spcPct val="0"/>
              </a:spcAft>
              <a:buClr>
                <a:srgbClr val="B0B1B3"/>
              </a:buClr>
              <a:buSzTx/>
              <a:buFont typeface="Wingdings" pitchFamily="2" charset="2"/>
              <a:buNone/>
              <a:tabLst/>
              <a:defRPr/>
            </a:pPr>
            <a:endParaRPr kumimoji="0" lang="en-US" sz="1400" i="0" u="none" strike="noStrike" kern="0" cap="none" spc="0" normalizeH="0" baseline="0" noProof="0" dirty="0">
              <a:ln>
                <a:noFill/>
              </a:ln>
              <a:effectLst/>
              <a:uLnTx/>
              <a:uFillTx/>
              <a:latin typeface="Calibri" pitchFamily="34" charset="0"/>
              <a:cs typeface="Calibri" pitchFamily="34" charset="0"/>
            </a:endParaRPr>
          </a:p>
          <a:p>
            <a:pPr marL="342900" marR="0" lvl="0" indent="-342900" algn="ctr" defTabSz="914400" rtl="0" eaLnBrk="0" fontAlgn="base" latinLnBrk="0" hangingPunct="0">
              <a:lnSpc>
                <a:spcPct val="100000"/>
              </a:lnSpc>
              <a:spcBef>
                <a:spcPct val="60000"/>
              </a:spcBef>
              <a:spcAft>
                <a:spcPct val="0"/>
              </a:spcAft>
              <a:buClr>
                <a:srgbClr val="B0B1B3"/>
              </a:buClr>
              <a:buSzTx/>
              <a:buFont typeface="Wingdings" pitchFamily="2" charset="2"/>
              <a:buNone/>
              <a:tabLst/>
              <a:defRPr/>
            </a:pPr>
            <a:endParaRPr kumimoji="0" lang="en-US" sz="800" i="0" u="none" strike="noStrike" kern="0" cap="none" spc="0" normalizeH="0" baseline="0" noProof="0" dirty="0">
              <a:ln>
                <a:noFill/>
              </a:ln>
              <a:effectLst/>
              <a:uLnTx/>
              <a:uFillTx/>
              <a:latin typeface="Calibri" pitchFamily="34" charset="0"/>
              <a:cs typeface="Calibri" pitchFamily="34" charset="0"/>
            </a:endParaRPr>
          </a:p>
        </p:txBody>
      </p:sp>
      <p:sp>
        <p:nvSpPr>
          <p:cNvPr id="8" name="Rectangle 3"/>
          <p:cNvSpPr txBox="1">
            <a:spLocks noChangeArrowheads="1"/>
          </p:cNvSpPr>
          <p:nvPr/>
        </p:nvSpPr>
        <p:spPr bwMode="auto">
          <a:xfrm>
            <a:off x="3197155" y="5767388"/>
            <a:ext cx="3432245" cy="3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buFontTx/>
              <a:buNone/>
            </a:pPr>
            <a:r>
              <a:rPr lang="en-US" sz="1600" b="1" dirty="0">
                <a:latin typeface="Calibri" pitchFamily="34" charset="0"/>
                <a:cs typeface="Calibri" pitchFamily="34" charset="0"/>
              </a:rPr>
              <a:t>Al@awgconsulting.comcastbiz.net</a:t>
            </a:r>
          </a:p>
          <a:p>
            <a:pPr>
              <a:buFontTx/>
              <a:buNone/>
            </a:pPr>
            <a:r>
              <a:rPr lang="en-US" sz="1600" b="1" dirty="0">
                <a:latin typeface="Calibri" pitchFamily="34" charset="0"/>
                <a:cs typeface="Calibri" pitchFamily="34" charset="0"/>
              </a:rPr>
              <a:t>	</a:t>
            </a:r>
          </a:p>
        </p:txBody>
      </p:sp>
      <p:sp>
        <p:nvSpPr>
          <p:cNvPr id="2" name="TextBox 1"/>
          <p:cNvSpPr txBox="1"/>
          <p:nvPr/>
        </p:nvSpPr>
        <p:spPr>
          <a:xfrm>
            <a:off x="8534400" y="6324600"/>
            <a:ext cx="301686" cy="369332"/>
          </a:xfrm>
          <a:prstGeom prst="rect">
            <a:avLst/>
          </a:prstGeom>
          <a:noFill/>
        </p:spPr>
        <p:txBody>
          <a:bodyPr wrap="none" rtlCol="0">
            <a:spAutoFit/>
          </a:bodyPr>
          <a:lstStyle/>
          <a:p>
            <a:r>
              <a:rPr lang="en-US" dirty="0"/>
              <a:t>1</a:t>
            </a:r>
          </a:p>
        </p:txBody>
      </p:sp>
      <p:pic>
        <p:nvPicPr>
          <p:cNvPr id="1026" name="Picture 2"/>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4351"/>
          <a:stretch/>
        </p:blipFill>
        <p:spPr bwMode="auto">
          <a:xfrm>
            <a:off x="457200" y="3042232"/>
            <a:ext cx="2286000" cy="1644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1725294"/>
            <a:ext cx="3948007" cy="29610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6320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5" name="TextBox 4"/>
          <p:cNvSpPr txBox="1"/>
          <p:nvPr/>
        </p:nvSpPr>
        <p:spPr>
          <a:xfrm>
            <a:off x="8534400" y="6324600"/>
            <a:ext cx="418704" cy="369332"/>
          </a:xfrm>
          <a:prstGeom prst="rect">
            <a:avLst/>
          </a:prstGeom>
          <a:noFill/>
        </p:spPr>
        <p:txBody>
          <a:bodyPr wrap="none" rtlCol="0">
            <a:spAutoFit/>
          </a:bodyPr>
          <a:lstStyle/>
          <a:p>
            <a:r>
              <a:rPr lang="en-US" dirty="0"/>
              <a:t>10</a:t>
            </a:r>
          </a:p>
        </p:txBody>
      </p:sp>
      <p:sp>
        <p:nvSpPr>
          <p:cNvPr id="7" name="Rectangle 6"/>
          <p:cNvSpPr>
            <a:spLocks noChangeArrowheads="1"/>
          </p:cNvSpPr>
          <p:nvPr/>
        </p:nvSpPr>
        <p:spPr bwMode="auto">
          <a:xfrm>
            <a:off x="2514600" y="1676400"/>
            <a:ext cx="417941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600" b="1" dirty="0">
                <a:latin typeface="Calibri" pitchFamily="34" charset="0"/>
                <a:cs typeface="Calibri" pitchFamily="34" charset="0"/>
              </a:rPr>
              <a:t>Documentation: FRO</a:t>
            </a:r>
          </a:p>
        </p:txBody>
      </p:sp>
      <p:sp>
        <p:nvSpPr>
          <p:cNvPr id="8" name="Rectangle 2059"/>
          <p:cNvSpPr txBox="1">
            <a:spLocks noChangeArrowheads="1"/>
          </p:cNvSpPr>
          <p:nvPr/>
        </p:nvSpPr>
        <p:spPr bwMode="auto">
          <a:xfrm>
            <a:off x="457200" y="2362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0" indent="-342900" algn="l" defTabSz="914400" rtl="0" eaLnBrk="0" fontAlgn="base" latinLnBrk="0" hangingPunct="0">
              <a:lnSpc>
                <a:spcPct val="100000"/>
              </a:lnSpc>
              <a:spcBef>
                <a:spcPct val="60000"/>
              </a:spcBef>
              <a:spcAft>
                <a:spcPct val="0"/>
              </a:spcAft>
              <a:buClr>
                <a:srgbClr val="B0B1B3"/>
              </a:buClr>
              <a:buSzTx/>
              <a:buFont typeface="Wingdings" pitchFamily="2" charset="2"/>
              <a:buNone/>
              <a:tabLst/>
              <a:defRPr/>
            </a:pPr>
            <a:r>
              <a:rPr kumimoji="0" lang="en-US" sz="2400" i="0" u="none" strike="noStrike" kern="0" cap="none" spc="0" normalizeH="0" baseline="0" noProof="0" dirty="0">
                <a:ln>
                  <a:noFill/>
                </a:ln>
                <a:effectLst/>
                <a:uLnTx/>
                <a:uFillTx/>
                <a:latin typeface="Calibri" pitchFamily="34" charset="0"/>
                <a:cs typeface="Calibri" pitchFamily="34" charset="0"/>
              </a:rPr>
              <a:t>Complete </a:t>
            </a:r>
            <a:r>
              <a:rPr lang="en-US" sz="2400" kern="0" dirty="0">
                <a:latin typeface="Calibri" pitchFamily="34" charset="0"/>
                <a:cs typeface="Calibri" pitchFamily="34" charset="0"/>
              </a:rPr>
              <a:t>documentation checklist </a:t>
            </a:r>
            <a:r>
              <a:rPr kumimoji="0" lang="en-US" sz="2400" i="0" u="none" strike="noStrike" kern="0" cap="none" spc="0" normalizeH="0" baseline="0" noProof="0" dirty="0">
                <a:ln>
                  <a:noFill/>
                </a:ln>
                <a:effectLst/>
                <a:uLnTx/>
                <a:uFillTx/>
                <a:latin typeface="Calibri" pitchFamily="34" charset="0"/>
                <a:cs typeface="Calibri" pitchFamily="34" charset="0"/>
              </a:rPr>
              <a:t>for tech reviewer</a:t>
            </a:r>
            <a:r>
              <a:rPr kumimoji="0" lang="en-US" sz="2800" i="0" u="none" strike="noStrike" kern="0" cap="none" spc="0" normalizeH="0" baseline="0" noProof="0" dirty="0">
                <a:ln>
                  <a:noFill/>
                </a:ln>
                <a:effectLst/>
                <a:uLnTx/>
                <a:uFillTx/>
                <a:latin typeface="Calibri" pitchFamily="34" charset="0"/>
                <a:cs typeface="Calibri" pitchFamily="34" charset="0"/>
              </a:rPr>
              <a:t>:</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200" kern="0" dirty="0">
                <a:latin typeface="Calibri" pitchFamily="34" charset="0"/>
                <a:cs typeface="Calibri" pitchFamily="34" charset="0"/>
              </a:rPr>
              <a:t>Copy of adopted flood warning and response plan (marked up);</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200" kern="0" dirty="0">
                <a:latin typeface="Calibri" pitchFamily="34" charset="0"/>
                <a:cs typeface="Calibri" pitchFamily="34" charset="0"/>
              </a:rPr>
              <a:t>Copies of documents credited under FRO, if they are not in the flood warning and response plan, and;</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200" kern="0" dirty="0">
                <a:latin typeface="Calibri" pitchFamily="34" charset="0"/>
                <a:cs typeface="Calibri" pitchFamily="34" charset="0"/>
              </a:rPr>
              <a:t>Description of flood exercise and AAR or lessons learned.</a:t>
            </a:r>
          </a:p>
        </p:txBody>
      </p:sp>
      <p:sp>
        <p:nvSpPr>
          <p:cNvPr id="9" name="Title 1"/>
          <p:cNvSpPr txBox="1">
            <a:spLocks/>
          </p:cNvSpPr>
          <p:nvPr/>
        </p:nvSpPr>
        <p:spPr>
          <a:xfrm>
            <a:off x="6858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 </a:t>
            </a:r>
          </a:p>
        </p:txBody>
      </p:sp>
    </p:spTree>
    <p:extLst>
      <p:ext uri="{BB962C8B-B14F-4D97-AF65-F5344CB8AC3E}">
        <p14:creationId xmlns:p14="http://schemas.microsoft.com/office/powerpoint/2010/main" val="2935069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5" name="TextBox 4"/>
          <p:cNvSpPr txBox="1"/>
          <p:nvPr/>
        </p:nvSpPr>
        <p:spPr>
          <a:xfrm>
            <a:off x="8534400" y="6324600"/>
            <a:ext cx="418704" cy="369332"/>
          </a:xfrm>
          <a:prstGeom prst="rect">
            <a:avLst/>
          </a:prstGeom>
          <a:noFill/>
        </p:spPr>
        <p:txBody>
          <a:bodyPr wrap="none" rtlCol="0">
            <a:spAutoFit/>
          </a:bodyPr>
          <a:lstStyle/>
          <a:p>
            <a:r>
              <a:rPr lang="en-US" dirty="0"/>
              <a:t>11</a:t>
            </a:r>
          </a:p>
        </p:txBody>
      </p:sp>
      <p:sp>
        <p:nvSpPr>
          <p:cNvPr id="7" name="Rectangle 6"/>
          <p:cNvSpPr>
            <a:spLocks noChangeArrowheads="1"/>
          </p:cNvSpPr>
          <p:nvPr/>
        </p:nvSpPr>
        <p:spPr bwMode="auto">
          <a:xfrm>
            <a:off x="2514600" y="1676400"/>
            <a:ext cx="41005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600" b="1" dirty="0">
                <a:latin typeface="Calibri" pitchFamily="34" charset="0"/>
                <a:cs typeface="Calibri" pitchFamily="34" charset="0"/>
              </a:rPr>
              <a:t>Documentation: CFP</a:t>
            </a:r>
          </a:p>
        </p:txBody>
      </p:sp>
      <p:sp>
        <p:nvSpPr>
          <p:cNvPr id="8" name="Rectangle 2059"/>
          <p:cNvSpPr txBox="1">
            <a:spLocks noChangeArrowheads="1"/>
          </p:cNvSpPr>
          <p:nvPr/>
        </p:nvSpPr>
        <p:spPr bwMode="auto">
          <a:xfrm>
            <a:off x="457200" y="2362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0" indent="-342900" algn="l" defTabSz="914400" rtl="0" eaLnBrk="0" fontAlgn="base" latinLnBrk="0" hangingPunct="0">
              <a:lnSpc>
                <a:spcPct val="100000"/>
              </a:lnSpc>
              <a:spcBef>
                <a:spcPct val="60000"/>
              </a:spcBef>
              <a:spcAft>
                <a:spcPct val="0"/>
              </a:spcAft>
              <a:buClr>
                <a:srgbClr val="B0B1B3"/>
              </a:buClr>
              <a:buSzTx/>
              <a:buFont typeface="Wingdings" pitchFamily="2" charset="2"/>
              <a:buNone/>
              <a:tabLst/>
              <a:defRPr/>
            </a:pPr>
            <a:r>
              <a:rPr kumimoji="0" lang="en-US" sz="2400" i="0" u="none" strike="noStrike" kern="0" cap="none" spc="0" normalizeH="0" baseline="0" noProof="0" dirty="0">
                <a:ln>
                  <a:noFill/>
                </a:ln>
                <a:effectLst/>
                <a:uLnTx/>
                <a:uFillTx/>
                <a:latin typeface="Calibri" pitchFamily="34" charset="0"/>
                <a:cs typeface="Calibri" pitchFamily="34" charset="0"/>
              </a:rPr>
              <a:t>Complete </a:t>
            </a:r>
            <a:r>
              <a:rPr lang="en-US" sz="2400" kern="0" dirty="0">
                <a:latin typeface="Calibri" pitchFamily="34" charset="0"/>
                <a:cs typeface="Calibri" pitchFamily="34" charset="0"/>
              </a:rPr>
              <a:t>documentation checklist </a:t>
            </a:r>
            <a:r>
              <a:rPr kumimoji="0" lang="en-US" sz="2400" i="0" u="none" strike="noStrike" kern="0" cap="none" spc="0" normalizeH="0" baseline="0" noProof="0" dirty="0">
                <a:ln>
                  <a:noFill/>
                </a:ln>
                <a:effectLst/>
                <a:uLnTx/>
                <a:uFillTx/>
                <a:latin typeface="Calibri" pitchFamily="34" charset="0"/>
                <a:cs typeface="Calibri" pitchFamily="34" charset="0"/>
              </a:rPr>
              <a:t>for tech reviewer</a:t>
            </a:r>
            <a:r>
              <a:rPr kumimoji="0" lang="en-US" sz="2800" i="0" u="none" strike="noStrike" kern="0" cap="none" spc="0" normalizeH="0" baseline="0" noProof="0" dirty="0">
                <a:ln>
                  <a:noFill/>
                </a:ln>
                <a:effectLst/>
                <a:uLnTx/>
                <a:uFillTx/>
                <a:latin typeface="Calibri" pitchFamily="34" charset="0"/>
                <a:cs typeface="Calibri" pitchFamily="34" charset="0"/>
              </a:rPr>
              <a:t>:</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200" kern="0" dirty="0">
                <a:latin typeface="Calibri" pitchFamily="34" charset="0"/>
                <a:cs typeface="Calibri" pitchFamily="34" charset="0"/>
              </a:rPr>
              <a:t>A list of all public and private critical facilities affected by flooding, with contact information and agreed-upon warning needs;</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200" kern="0" dirty="0">
                <a:latin typeface="Calibri" pitchFamily="34" charset="0"/>
                <a:cs typeface="Calibri" pitchFamily="34" charset="0"/>
              </a:rPr>
              <a:t>A list of all critical facilities that have developed their own flood warning and response plans (reviewed and accepted by community), and;</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200" kern="0" dirty="0">
                <a:latin typeface="Calibri" pitchFamily="34" charset="0"/>
                <a:cs typeface="Calibri" pitchFamily="34" charset="0"/>
              </a:rPr>
              <a:t>Sample page from latest list of critical facilities (updated annually).</a:t>
            </a:r>
          </a:p>
        </p:txBody>
      </p:sp>
      <p:sp>
        <p:nvSpPr>
          <p:cNvPr id="9" name="Title 1"/>
          <p:cNvSpPr txBox="1">
            <a:spLocks/>
          </p:cNvSpPr>
          <p:nvPr/>
        </p:nvSpPr>
        <p:spPr>
          <a:xfrm>
            <a:off x="6858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 </a:t>
            </a:r>
          </a:p>
        </p:txBody>
      </p:sp>
    </p:spTree>
    <p:extLst>
      <p:ext uri="{BB962C8B-B14F-4D97-AF65-F5344CB8AC3E}">
        <p14:creationId xmlns:p14="http://schemas.microsoft.com/office/powerpoint/2010/main" val="2935069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are six credit criteria in Section 611.b.:</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Must obtain credit in the first four elements (FTR, EWD, FRO and CFP) to receive any credit.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community must have a description of its flood hazard that includes:</a:t>
            </a:r>
          </a:p>
          <a:p>
            <a:pPr marL="1017588" lvl="2" indent="-342900">
              <a:spcBef>
                <a:spcPct val="30000"/>
              </a:spcBef>
              <a:defRPr/>
            </a:pPr>
            <a:r>
              <a:rPr lang="en-US" b="0" kern="0" dirty="0">
                <a:latin typeface="Calibri" pitchFamily="34" charset="0"/>
                <a:cs typeface="Calibri" pitchFamily="34" charset="0"/>
              </a:rPr>
              <a:t>Nature, flood depths, velocities, warning times, historical flood problems and special flood-related hazards;</a:t>
            </a:r>
          </a:p>
          <a:p>
            <a:pPr marL="674688" lvl="2" indent="0">
              <a:spcBef>
                <a:spcPct val="30000"/>
              </a:spcBef>
              <a:buNone/>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extBox 4"/>
          <p:cNvSpPr txBox="1"/>
          <p:nvPr/>
        </p:nvSpPr>
        <p:spPr>
          <a:xfrm>
            <a:off x="8534400" y="6324600"/>
            <a:ext cx="418704" cy="369332"/>
          </a:xfrm>
          <a:prstGeom prst="rect">
            <a:avLst/>
          </a:prstGeom>
          <a:noFill/>
        </p:spPr>
        <p:txBody>
          <a:bodyPr wrap="none" rtlCol="0">
            <a:spAutoFit/>
          </a:bodyPr>
          <a:lstStyle/>
          <a:p>
            <a:r>
              <a:rPr lang="en-US" dirty="0"/>
              <a:t>12</a:t>
            </a:r>
          </a:p>
        </p:txBody>
      </p:sp>
      <p:sp>
        <p:nvSpPr>
          <p:cNvPr id="2" name="TextBox 1"/>
          <p:cNvSpPr txBox="1"/>
          <p:nvPr/>
        </p:nvSpPr>
        <p:spPr>
          <a:xfrm>
            <a:off x="304800" y="2743200"/>
            <a:ext cx="381000" cy="381000"/>
          </a:xfrm>
          <a:prstGeom prst="rect">
            <a:avLst/>
          </a:prstGeom>
          <a:noFill/>
        </p:spPr>
        <p:txBody>
          <a:bodyPr wrap="square" rtlCol="0">
            <a:spAutoFit/>
          </a:bodyPr>
          <a:lstStyle/>
          <a:p>
            <a:r>
              <a:rPr lang="en-US" dirty="0"/>
              <a:t>1</a:t>
            </a:r>
          </a:p>
        </p:txBody>
      </p:sp>
      <p:sp>
        <p:nvSpPr>
          <p:cNvPr id="8" name="TextBox 7"/>
          <p:cNvSpPr txBox="1"/>
          <p:nvPr/>
        </p:nvSpPr>
        <p:spPr>
          <a:xfrm>
            <a:off x="304800" y="3657600"/>
            <a:ext cx="381000" cy="381000"/>
          </a:xfrm>
          <a:prstGeom prst="rect">
            <a:avLst/>
          </a:prstGeom>
          <a:noFill/>
        </p:spPr>
        <p:txBody>
          <a:bodyPr wrap="square" rtlCol="0">
            <a:spAutoFit/>
          </a:bodyPr>
          <a:lstStyle/>
          <a:p>
            <a:r>
              <a:rPr lang="en-US" dirty="0"/>
              <a:t>2</a:t>
            </a:r>
          </a:p>
        </p:txBody>
      </p:sp>
      <p:sp>
        <p:nvSpPr>
          <p:cNvPr id="9" name="Title 1"/>
          <p:cNvSpPr txBox="1">
            <a:spLocks/>
          </p:cNvSpPr>
          <p:nvPr/>
        </p:nvSpPr>
        <p:spPr>
          <a:xfrm>
            <a:off x="6858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 </a:t>
            </a:r>
          </a:p>
        </p:txBody>
      </p:sp>
    </p:spTree>
    <p:extLst>
      <p:ext uri="{BB962C8B-B14F-4D97-AF65-F5344CB8AC3E}">
        <p14:creationId xmlns:p14="http://schemas.microsoft.com/office/powerpoint/2010/main" val="1166509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are six credit criteria: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community must have a description of its flood hazard that includes:  </a:t>
            </a:r>
            <a:r>
              <a:rPr lang="en-US" sz="2000" b="0" kern="0" dirty="0">
                <a:latin typeface="Calibri" pitchFamily="34" charset="0"/>
                <a:cs typeface="Calibri" pitchFamily="34" charset="0"/>
              </a:rPr>
              <a:t>(conclusion)</a:t>
            </a:r>
          </a:p>
          <a:p>
            <a:pPr marL="1017588" lvl="2" indent="-342900">
              <a:spcBef>
                <a:spcPct val="30000"/>
              </a:spcBef>
              <a:defRPr/>
            </a:pPr>
            <a:r>
              <a:rPr lang="en-US" b="0" kern="0" dirty="0">
                <a:latin typeface="Calibri" pitchFamily="34" charset="0"/>
                <a:cs typeface="Calibri" pitchFamily="34" charset="0"/>
              </a:rPr>
              <a:t>Development exposed to flooding, such as number and types of buildings, land use, critical facilities and historic flood problem areas, and;</a:t>
            </a:r>
          </a:p>
          <a:p>
            <a:pPr marL="1017588" lvl="2" indent="-342900">
              <a:spcBef>
                <a:spcPct val="30000"/>
              </a:spcBef>
              <a:defRPr/>
            </a:pPr>
            <a:r>
              <a:rPr lang="en-US" b="0" kern="0" dirty="0">
                <a:latin typeface="Calibri" pitchFamily="34" charset="0"/>
                <a:cs typeface="Calibri" pitchFamily="34" charset="0"/>
              </a:rPr>
              <a:t>Expected impacts of flooding on health and safety, community functions and potential for secondary hazards.</a:t>
            </a:r>
          </a:p>
          <a:p>
            <a:pPr marL="674688" lvl="2" indent="0">
              <a:spcBef>
                <a:spcPct val="30000"/>
              </a:spcBef>
              <a:buNone/>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extBox 4"/>
          <p:cNvSpPr txBox="1"/>
          <p:nvPr/>
        </p:nvSpPr>
        <p:spPr>
          <a:xfrm>
            <a:off x="8534400" y="6324600"/>
            <a:ext cx="418704" cy="369332"/>
          </a:xfrm>
          <a:prstGeom prst="rect">
            <a:avLst/>
          </a:prstGeom>
          <a:noFill/>
        </p:spPr>
        <p:txBody>
          <a:bodyPr wrap="none" rtlCol="0">
            <a:spAutoFit/>
          </a:bodyPr>
          <a:lstStyle/>
          <a:p>
            <a:r>
              <a:rPr lang="en-US" dirty="0"/>
              <a:t>13</a:t>
            </a:r>
          </a:p>
        </p:txBody>
      </p:sp>
    </p:spTree>
    <p:extLst>
      <p:ext uri="{BB962C8B-B14F-4D97-AF65-F5344CB8AC3E}">
        <p14:creationId xmlns:p14="http://schemas.microsoft.com/office/powerpoint/2010/main" val="1044532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are six credit criteria: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Must have a flood inundation map(s) that depicts at least two different storm surge                                             levels for a coastal community                                                  and three or more for a riverine                                                community.</a:t>
            </a:r>
          </a:p>
          <a:p>
            <a:pPr marL="674688" lvl="2" indent="0">
              <a:spcBef>
                <a:spcPct val="30000"/>
              </a:spcBef>
              <a:buNone/>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8" name="TextBox 7"/>
          <p:cNvSpPr txBox="1"/>
          <p:nvPr/>
        </p:nvSpPr>
        <p:spPr>
          <a:xfrm>
            <a:off x="8534400" y="6324600"/>
            <a:ext cx="418704" cy="369332"/>
          </a:xfrm>
          <a:prstGeom prst="rect">
            <a:avLst/>
          </a:prstGeom>
          <a:noFill/>
        </p:spPr>
        <p:txBody>
          <a:bodyPr wrap="none" rtlCol="0">
            <a:spAutoFit/>
          </a:bodyPr>
          <a:lstStyle/>
          <a:p>
            <a:r>
              <a:rPr lang="en-US" dirty="0"/>
              <a:t>14</a:t>
            </a:r>
          </a:p>
        </p:txBody>
      </p:sp>
      <p:pic>
        <p:nvPicPr>
          <p:cNvPr id="9" name="Picture 9" descr="MILTON3"/>
          <p:cNvPicPr>
            <a:picLocks noChangeAspect="1" noChangeArrowheads="1"/>
          </p:cNvPicPr>
          <p:nvPr/>
        </p:nvPicPr>
        <p:blipFill>
          <a:blip r:embed="rId4" cstate="print">
            <a:extLst>
              <a:ext uri="{28A0092B-C50C-407E-A947-70E740481C1C}">
                <a14:useLocalDpi xmlns:a14="http://schemas.microsoft.com/office/drawing/2010/main" val="0"/>
              </a:ext>
            </a:extLst>
          </a:blip>
          <a:srcRect t="2986"/>
          <a:stretch>
            <a:fillRect/>
          </a:stretch>
        </p:blipFill>
        <p:spPr bwMode="auto">
          <a:xfrm>
            <a:off x="5334001" y="3276599"/>
            <a:ext cx="3591878" cy="28982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4800" y="2743200"/>
            <a:ext cx="381000" cy="381000"/>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1024325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15</a:t>
            </a:r>
          </a:p>
        </p:txBody>
      </p:sp>
      <p:pic>
        <p:nvPicPr>
          <p:cNvPr id="9" name="Picture 9" descr="MILTON3"/>
          <p:cNvPicPr>
            <a:picLocks noChangeAspect="1" noChangeArrowheads="1"/>
          </p:cNvPicPr>
          <p:nvPr/>
        </p:nvPicPr>
        <p:blipFill>
          <a:blip r:embed="rId4" cstate="print">
            <a:extLst>
              <a:ext uri="{28A0092B-C50C-407E-A947-70E740481C1C}">
                <a14:useLocalDpi xmlns:a14="http://schemas.microsoft.com/office/drawing/2010/main" val="0"/>
              </a:ext>
            </a:extLst>
          </a:blip>
          <a:srcRect t="2986"/>
          <a:stretch>
            <a:fillRect/>
          </a:stretch>
        </p:blipFill>
        <p:spPr bwMode="auto">
          <a:xfrm>
            <a:off x="1362058" y="1676400"/>
            <a:ext cx="6257942" cy="5049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60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8229600" cy="3720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8512175" cy="3819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257800" y="19050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34400" y="6324600"/>
            <a:ext cx="418704" cy="369332"/>
          </a:xfrm>
          <a:prstGeom prst="rect">
            <a:avLst/>
          </a:prstGeom>
          <a:noFill/>
        </p:spPr>
        <p:txBody>
          <a:bodyPr wrap="none" rtlCol="0">
            <a:spAutoFit/>
          </a:bodyPr>
          <a:lstStyle/>
          <a:p>
            <a:r>
              <a:rPr lang="en-US" dirty="0"/>
              <a:t>16</a:t>
            </a:r>
          </a:p>
        </p:txBody>
      </p:sp>
    </p:spTree>
    <p:extLst>
      <p:ext uri="{BB962C8B-B14F-4D97-AF65-F5344CB8AC3E}">
        <p14:creationId xmlns:p14="http://schemas.microsoft.com/office/powerpoint/2010/main" val="331307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17</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782" t="7715" b="12476"/>
          <a:stretch/>
        </p:blipFill>
        <p:spPr bwMode="auto">
          <a:xfrm>
            <a:off x="274326" y="1423432"/>
            <a:ext cx="8564874" cy="4977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57012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5" name="TextBox 4"/>
          <p:cNvSpPr txBox="1"/>
          <p:nvPr/>
        </p:nvSpPr>
        <p:spPr>
          <a:xfrm>
            <a:off x="8534400" y="6324600"/>
            <a:ext cx="418704" cy="369332"/>
          </a:xfrm>
          <a:prstGeom prst="rect">
            <a:avLst/>
          </a:prstGeom>
          <a:noFill/>
        </p:spPr>
        <p:txBody>
          <a:bodyPr wrap="none" rtlCol="0">
            <a:spAutoFit/>
          </a:bodyPr>
          <a:lstStyle/>
          <a:p>
            <a:r>
              <a:rPr lang="en-US" dirty="0"/>
              <a:t>18</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539" y="1771650"/>
            <a:ext cx="4251411" cy="4629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438400"/>
            <a:ext cx="4189361"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descr="Peoria AHPS g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1" y="1644427"/>
            <a:ext cx="6019799" cy="4508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380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19</a:t>
            </a: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66950"/>
            <a:ext cx="9093200"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093" y="1905000"/>
            <a:ext cx="5262896" cy="40957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7"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spTree>
    <p:extLst>
      <p:ext uri="{BB962C8B-B14F-4D97-AF65-F5344CB8AC3E}">
        <p14:creationId xmlns:p14="http://schemas.microsoft.com/office/powerpoint/2010/main" val="42182623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5800" y="2057400"/>
            <a:ext cx="5486400" cy="4114800"/>
          </a:xfrm>
          <a:prstGeom prst="rect">
            <a:avLst/>
          </a:prstGeom>
        </p:spPr>
      </p:pic>
      <p:sp>
        <p:nvSpPr>
          <p:cNvPr id="4" name="Rectangle 4"/>
          <p:cNvSpPr txBox="1">
            <a:spLocks noChangeArrowheads="1"/>
          </p:cNvSpPr>
          <p:nvPr/>
        </p:nvSpPr>
        <p:spPr>
          <a:xfrm>
            <a:off x="0" y="228600"/>
            <a:ext cx="9144000" cy="914400"/>
          </a:xfrm>
          <a:prstGeom prst="rect">
            <a:avLst/>
          </a:prstGeom>
          <a:noFill/>
          <a:ln/>
        </p:spPr>
        <p:txBody>
          <a:bodyPr vert="horz" anchor="b">
            <a:normAutofit/>
          </a:bodyPr>
          <a:lstStyle>
            <a:lvl1pPr algn="ctr" rtl="0" eaLnBrk="1" latinLnBrk="0" hangingPunct="1">
              <a:spcBef>
                <a:spcPct val="0"/>
              </a:spcBef>
              <a:buNone/>
              <a:defRPr kumimoji="0" sz="4200" kern="1200">
                <a:solidFill>
                  <a:schemeClr val="accent1"/>
                </a:solidFill>
                <a:latin typeface="+mj-lt"/>
                <a:ea typeface="+mj-ea"/>
                <a:cs typeface="+mj-cs"/>
              </a:defRPr>
            </a:lvl1pPr>
          </a:lstStyle>
          <a:p>
            <a:r>
              <a:rPr lang="en-US" sz="4000" b="1" dirty="0">
                <a:solidFill>
                  <a:schemeClr val="bg1"/>
                </a:solidFill>
                <a:effectLst>
                  <a:outerShdw blurRad="38100" dist="38100" dir="2700000" algn="tl">
                    <a:srgbClr val="000000"/>
                  </a:outerShdw>
                </a:effectLst>
                <a:latin typeface="Arial Narrow" pitchFamily="34" charset="0"/>
              </a:rPr>
              <a:t>Activity 610: Flood Warning and Response</a:t>
            </a:r>
          </a:p>
        </p:txBody>
      </p:sp>
      <p:sp>
        <p:nvSpPr>
          <p:cNvPr id="8" name="TextBox 7"/>
          <p:cNvSpPr txBox="1"/>
          <p:nvPr/>
        </p:nvSpPr>
        <p:spPr>
          <a:xfrm>
            <a:off x="8534400" y="6324600"/>
            <a:ext cx="301686" cy="369332"/>
          </a:xfrm>
          <a:prstGeom prst="rect">
            <a:avLst/>
          </a:prstGeom>
          <a:noFill/>
        </p:spPr>
        <p:txBody>
          <a:bodyPr wrap="none" rtlCol="0">
            <a:spAutoFit/>
          </a:bodyPr>
          <a:lstStyle/>
          <a:p>
            <a:r>
              <a:rPr lang="en-US" dirty="0"/>
              <a:t>2</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2599405"/>
            <a:ext cx="1975927" cy="29631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0" name="Picture 2" descr="http://mediad.publicbroadcasting.net/p/kera/files/styles/medium/public/201502/fort_worth_emergency_cen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752600"/>
            <a:ext cx="2537547" cy="1902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SandbagBe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5810" y="4114800"/>
            <a:ext cx="2837925" cy="1829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447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20</a:t>
            </a:r>
          </a:p>
        </p:txBody>
      </p:sp>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955" t="21415" b="5193"/>
          <a:stretch/>
        </p:blipFill>
        <p:spPr bwMode="auto">
          <a:xfrm>
            <a:off x="228600" y="1600200"/>
            <a:ext cx="847709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48343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762000"/>
            <a:ext cx="8153400" cy="118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Must have a flood inundation map(s):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8" name="TextBox 7"/>
          <p:cNvSpPr txBox="1"/>
          <p:nvPr/>
        </p:nvSpPr>
        <p:spPr>
          <a:xfrm>
            <a:off x="8534400" y="6324600"/>
            <a:ext cx="418704" cy="369332"/>
          </a:xfrm>
          <a:prstGeom prst="rect">
            <a:avLst/>
          </a:prstGeom>
          <a:noFill/>
        </p:spPr>
        <p:txBody>
          <a:bodyPr wrap="none" rtlCol="0">
            <a:spAutoFit/>
          </a:bodyPr>
          <a:lstStyle/>
          <a:p>
            <a:r>
              <a:rPr lang="en-US" dirty="0"/>
              <a:t>21</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057400"/>
            <a:ext cx="6934200" cy="4531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296" y="1447800"/>
            <a:ext cx="1856104" cy="3292567"/>
          </a:xfrm>
          <a:prstGeom prst="rect">
            <a:avLst/>
          </a:prstGeom>
          <a:ln>
            <a:noFill/>
          </a:ln>
          <a:effectLst>
            <a:outerShdw blurRad="292100" dist="139700" dir="2700000" algn="tl" rotWithShape="0">
              <a:srgbClr val="333333">
                <a:alpha val="65000"/>
              </a:srgbClr>
            </a:outerShdw>
          </a:effectLst>
        </p:spPr>
      </p:pic>
      <p:cxnSp>
        <p:nvCxnSpPr>
          <p:cNvPr id="12" name="Straight Arrow Connector 11"/>
          <p:cNvCxnSpPr/>
          <p:nvPr/>
        </p:nvCxnSpPr>
        <p:spPr>
          <a:xfrm flipV="1">
            <a:off x="3886200" y="3276601"/>
            <a:ext cx="3525182" cy="14637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193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are six credit criteria: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community must have an adopted flood warning and response plan that:</a:t>
            </a:r>
          </a:p>
          <a:p>
            <a:pPr marL="1017588" lvl="2" indent="-342900">
              <a:spcBef>
                <a:spcPct val="30000"/>
              </a:spcBef>
              <a:defRPr/>
            </a:pPr>
            <a:r>
              <a:rPr lang="en-US" b="0" kern="0" dirty="0">
                <a:latin typeface="Calibri" pitchFamily="34" charset="0"/>
                <a:cs typeface="Calibri" pitchFamily="34" charset="0"/>
              </a:rPr>
              <a:t>Describes the methods and warning devices used to disseminate emergency warnings to the general public that are credited under EWD;</a:t>
            </a:r>
          </a:p>
          <a:p>
            <a:pPr marL="1017588" lvl="2" indent="-342900">
              <a:spcBef>
                <a:spcPct val="30000"/>
              </a:spcBef>
              <a:defRPr/>
            </a:pPr>
            <a:r>
              <a:rPr lang="en-US" b="0" kern="0" dirty="0">
                <a:latin typeface="Calibri" pitchFamily="34" charset="0"/>
                <a:cs typeface="Calibri" pitchFamily="34" charset="0"/>
              </a:rPr>
              <a:t>Include specific flood response actions that are taken at the different flood/surge levels that are credited under FRO, and;</a:t>
            </a:r>
          </a:p>
          <a:p>
            <a:pPr marL="674688" lvl="2" indent="0">
              <a:spcBef>
                <a:spcPct val="30000"/>
              </a:spcBef>
              <a:buNone/>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extBox 4"/>
          <p:cNvSpPr txBox="1"/>
          <p:nvPr/>
        </p:nvSpPr>
        <p:spPr>
          <a:xfrm>
            <a:off x="8534400" y="6324600"/>
            <a:ext cx="418704" cy="369332"/>
          </a:xfrm>
          <a:prstGeom prst="rect">
            <a:avLst/>
          </a:prstGeom>
          <a:noFill/>
        </p:spPr>
        <p:txBody>
          <a:bodyPr wrap="none" rtlCol="0">
            <a:spAutoFit/>
          </a:bodyPr>
          <a:lstStyle/>
          <a:p>
            <a:r>
              <a:rPr lang="en-US" dirty="0"/>
              <a:t>22</a:t>
            </a:r>
          </a:p>
        </p:txBody>
      </p:sp>
      <p:sp>
        <p:nvSpPr>
          <p:cNvPr id="8" name="TextBox 7"/>
          <p:cNvSpPr txBox="1"/>
          <p:nvPr/>
        </p:nvSpPr>
        <p:spPr>
          <a:xfrm>
            <a:off x="304800" y="2743200"/>
            <a:ext cx="381000" cy="381000"/>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098402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are six credit criteria: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community must have an adopted flood warning and response plan that: </a:t>
            </a:r>
            <a:r>
              <a:rPr lang="en-US" sz="2000" b="0" kern="0" dirty="0">
                <a:latin typeface="Calibri" pitchFamily="34" charset="0"/>
                <a:cs typeface="Calibri" pitchFamily="34" charset="0"/>
              </a:rPr>
              <a:t>(conclusion</a:t>
            </a:r>
            <a:r>
              <a:rPr lang="en-US" b="0" kern="0" dirty="0">
                <a:latin typeface="Calibri" pitchFamily="34" charset="0"/>
                <a:cs typeface="Calibri" pitchFamily="34" charset="0"/>
              </a:rPr>
              <a:t>)</a:t>
            </a:r>
          </a:p>
          <a:p>
            <a:pPr marL="1017588" lvl="2" indent="-342900">
              <a:spcBef>
                <a:spcPct val="30000"/>
              </a:spcBef>
              <a:defRPr/>
            </a:pPr>
            <a:r>
              <a:rPr lang="en-US" b="0" kern="0" dirty="0">
                <a:latin typeface="Calibri" pitchFamily="34" charset="0"/>
                <a:cs typeface="Calibri" pitchFamily="34" charset="0"/>
              </a:rPr>
              <a:t>Be adopted by the community’s governing body or by an office that has been delegated approval authority by the governing body.</a:t>
            </a:r>
          </a:p>
          <a:p>
            <a:pPr marL="674688" lvl="2" indent="0">
              <a:spcBef>
                <a:spcPct val="30000"/>
              </a:spcBef>
              <a:buNone/>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extBox 4"/>
          <p:cNvSpPr txBox="1"/>
          <p:nvPr/>
        </p:nvSpPr>
        <p:spPr>
          <a:xfrm>
            <a:off x="8534400" y="6324600"/>
            <a:ext cx="418704" cy="369332"/>
          </a:xfrm>
          <a:prstGeom prst="rect">
            <a:avLst/>
          </a:prstGeom>
          <a:noFill/>
        </p:spPr>
        <p:txBody>
          <a:bodyPr wrap="none" rtlCol="0">
            <a:spAutoFit/>
          </a:bodyPr>
          <a:lstStyle/>
          <a:p>
            <a:r>
              <a:rPr lang="en-US" dirty="0"/>
              <a:t>23</a:t>
            </a:r>
          </a:p>
        </p:txBody>
      </p:sp>
    </p:spTree>
    <p:extLst>
      <p:ext uri="{BB962C8B-B14F-4D97-AF65-F5344CB8AC3E}">
        <p14:creationId xmlns:p14="http://schemas.microsoft.com/office/powerpoint/2010/main" val="3855628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12384D-7439-49BD-B5FE-3CA7A4CE3544}" type="slidenum">
              <a:rPr lang="en-US" smtClean="0"/>
              <a:t>24</a:t>
            </a:fld>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3825"/>
            <a:ext cx="4267200" cy="662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3825"/>
            <a:ext cx="4324350"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424" y="95250"/>
            <a:ext cx="4333875"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05000"/>
            <a:ext cx="2068074"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7100" y="1995057"/>
            <a:ext cx="2057400" cy="1864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4150" y="995347"/>
            <a:ext cx="2019299" cy="1819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926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25</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52600"/>
            <a:ext cx="8900410"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457200" y="3352800"/>
            <a:ext cx="48006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565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318"/>
            <a:ext cx="8153400" cy="273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12" y="2389862"/>
            <a:ext cx="7020588" cy="431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18773" y="101769"/>
            <a:ext cx="6019800" cy="338554"/>
          </a:xfrm>
          <a:prstGeom prst="rect">
            <a:avLst/>
          </a:prstGeom>
          <a:solidFill>
            <a:srgbClr val="FFFF00"/>
          </a:solidFill>
          <a:ln>
            <a:solidFill>
              <a:schemeClr val="tx1"/>
            </a:solidFill>
          </a:ln>
        </p:spPr>
        <p:txBody>
          <a:bodyPr wrap="square" rtlCol="0">
            <a:spAutoFit/>
          </a:bodyPr>
          <a:lstStyle/>
          <a:p>
            <a:r>
              <a:rPr lang="en-US" sz="1600" dirty="0"/>
              <a:t>Level 4 River Elevation at 684 for Sustained Period and Rise Predicted</a:t>
            </a:r>
          </a:p>
        </p:txBody>
      </p:sp>
      <p:sp>
        <p:nvSpPr>
          <p:cNvPr id="6" name="TextBox 5"/>
          <p:cNvSpPr txBox="1"/>
          <p:nvPr/>
        </p:nvSpPr>
        <p:spPr>
          <a:xfrm>
            <a:off x="8534400" y="6324600"/>
            <a:ext cx="418704" cy="369332"/>
          </a:xfrm>
          <a:prstGeom prst="rect">
            <a:avLst/>
          </a:prstGeom>
          <a:noFill/>
        </p:spPr>
        <p:txBody>
          <a:bodyPr wrap="none" rtlCol="0">
            <a:spAutoFit/>
          </a:bodyPr>
          <a:lstStyle/>
          <a:p>
            <a:r>
              <a:rPr lang="en-US" dirty="0"/>
              <a:t>26</a:t>
            </a:r>
          </a:p>
        </p:txBody>
      </p:sp>
    </p:spTree>
    <p:extLst>
      <p:ext uri="{BB962C8B-B14F-4D97-AF65-F5344CB8AC3E}">
        <p14:creationId xmlns:p14="http://schemas.microsoft.com/office/powerpoint/2010/main" val="537823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8319247"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534400" y="6324600"/>
            <a:ext cx="418704" cy="369332"/>
          </a:xfrm>
          <a:prstGeom prst="rect">
            <a:avLst/>
          </a:prstGeom>
          <a:noFill/>
        </p:spPr>
        <p:txBody>
          <a:bodyPr wrap="none" rtlCol="0">
            <a:spAutoFit/>
          </a:bodyPr>
          <a:lstStyle/>
          <a:p>
            <a:r>
              <a:rPr lang="en-US" dirty="0"/>
              <a:t>27</a:t>
            </a:r>
          </a:p>
        </p:txBody>
      </p:sp>
    </p:spTree>
    <p:extLst>
      <p:ext uri="{BB962C8B-B14F-4D97-AF65-F5344CB8AC3E}">
        <p14:creationId xmlns:p14="http://schemas.microsoft.com/office/powerpoint/2010/main" val="1823226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2959100" cy="457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33400"/>
            <a:ext cx="2971800" cy="460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981200"/>
            <a:ext cx="29718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5100" y="-152400"/>
            <a:ext cx="29781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1700" y="304800"/>
            <a:ext cx="2990850" cy="458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1238" y="457200"/>
            <a:ext cx="4581525"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8534400" y="6324600"/>
            <a:ext cx="418704" cy="369332"/>
          </a:xfrm>
          <a:prstGeom prst="rect">
            <a:avLst/>
          </a:prstGeom>
          <a:noFill/>
        </p:spPr>
        <p:txBody>
          <a:bodyPr wrap="none" rtlCol="0">
            <a:spAutoFit/>
          </a:bodyPr>
          <a:lstStyle/>
          <a:p>
            <a:r>
              <a:rPr lang="en-US" dirty="0"/>
              <a:t>28</a:t>
            </a:r>
          </a:p>
        </p:txBody>
      </p:sp>
    </p:spTree>
    <p:extLst>
      <p:ext uri="{BB962C8B-B14F-4D97-AF65-F5344CB8AC3E}">
        <p14:creationId xmlns:p14="http://schemas.microsoft.com/office/powerpoint/2010/main" val="1310186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29</a:t>
            </a:r>
          </a:p>
        </p:txBody>
      </p:sp>
      <p:pic>
        <p:nvPicPr>
          <p:cNvPr id="9" name="Picture 7" descr="1 Green Lev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500478"/>
            <a:ext cx="6243211" cy="482412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8" descr="2 Orange Le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4011" y="1379736"/>
            <a:ext cx="6400800" cy="494486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descr="3 Blue Leve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8928" y="1379736"/>
            <a:ext cx="6285883" cy="485709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0" descr="4 Red Leve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8928" y="1381457"/>
            <a:ext cx="6285883" cy="485709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1" descr="5 Black Leve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8928" y="1408420"/>
            <a:ext cx="6285883" cy="485709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306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66800" y="381000"/>
            <a:ext cx="3048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Agenda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pic>
        <p:nvPicPr>
          <p:cNvPr id="1026" name="Picture 2"/>
          <p:cNvPicPr>
            <a:picLocks noChangeAspect="1" noChangeArrowheads="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333531" y="1281650"/>
            <a:ext cx="3810469" cy="47051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059"/>
          <p:cNvSpPr txBox="1">
            <a:spLocks noChangeArrowheads="1"/>
          </p:cNvSpPr>
          <p:nvPr/>
        </p:nvSpPr>
        <p:spPr bwMode="auto">
          <a:xfrm>
            <a:off x="152400" y="762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120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solidFill>
                  <a:schemeClr val="tx2"/>
                </a:solidFill>
                <a:latin typeface="Calibri" pitchFamily="34" charset="0"/>
                <a:cs typeface="Calibri" pitchFamily="34" charset="0"/>
              </a:rPr>
              <a:t>Introduction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solidFill>
                  <a:schemeClr val="tx2"/>
                </a:solidFill>
                <a:latin typeface="Calibri" pitchFamily="34" charset="0"/>
                <a:cs typeface="Calibri" pitchFamily="34" charset="0"/>
              </a:rPr>
              <a:t>Explanation of the activity’s elements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solidFill>
                  <a:schemeClr val="tx2"/>
                </a:solidFill>
                <a:latin typeface="Calibri" pitchFamily="34" charset="0"/>
                <a:cs typeface="Calibri" pitchFamily="34" charset="0"/>
              </a:rPr>
              <a:t>Methods of documentation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solidFill>
                  <a:schemeClr val="tx2"/>
                </a:solidFill>
                <a:latin typeface="Calibri" pitchFamily="34" charset="0"/>
                <a:cs typeface="Calibri" pitchFamily="34" charset="0"/>
              </a:rPr>
              <a:t>Scoring of documentation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solidFill>
                  <a:schemeClr val="tx2"/>
                </a:solidFill>
                <a:latin typeface="Calibri" pitchFamily="34" charset="0"/>
                <a:cs typeface="Calibri" pitchFamily="34" charset="0"/>
              </a:rPr>
              <a:t>Wrap Up / Summary </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solidFill>
                  <a:schemeClr val="tx2"/>
                </a:solidFill>
                <a:latin typeface="Calibri" pitchFamily="34" charset="0"/>
                <a:cs typeface="Calibri" pitchFamily="34" charset="0"/>
              </a:rPr>
              <a:t>Questions</a:t>
            </a:r>
          </a:p>
          <a:p>
            <a:pPr marL="685800" marR="0" lvl="1" indent="-342900" algn="l" defTabSz="914400" rtl="0" eaLnBrk="0" fontAlgn="base" latinLnBrk="0" hangingPunct="0">
              <a:lnSpc>
                <a:spcPct val="150000"/>
              </a:lnSpc>
              <a:spcBef>
                <a:spcPct val="30000"/>
              </a:spcBef>
              <a:spcAft>
                <a:spcPct val="0"/>
              </a:spcAft>
              <a:buClr>
                <a:srgbClr val="B0B1B3"/>
              </a:buClr>
              <a:buSzTx/>
              <a:buFont typeface="Wingdings" pitchFamily="2" charset="2"/>
              <a:buChar char="§"/>
              <a:tabLst/>
              <a:defRPr/>
            </a:pPr>
            <a:endParaRPr lang="en-US" sz="2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p:txBody>
      </p:sp>
      <p:pic>
        <p:nvPicPr>
          <p:cNvPr id="8" name="Picture 2"/>
          <p:cNvPicPr>
            <a:picLocks noChangeAspect="1" noChangeArrowheads="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88470"/>
          <a:stretch/>
        </p:blipFill>
        <p:spPr bwMode="auto">
          <a:xfrm>
            <a:off x="5410200" y="5858286"/>
            <a:ext cx="3810469" cy="9997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8534400" y="6324600"/>
            <a:ext cx="301686" cy="369332"/>
          </a:xfrm>
          <a:prstGeom prst="rect">
            <a:avLst/>
          </a:prstGeom>
          <a:noFill/>
        </p:spPr>
        <p:txBody>
          <a:bodyPr wrap="none" rtlCol="0">
            <a:spAutoFit/>
          </a:bodyPr>
          <a:lstStyle/>
          <a:p>
            <a:r>
              <a:rPr lang="en-US" dirty="0"/>
              <a:t>3</a:t>
            </a:r>
          </a:p>
        </p:txBody>
      </p:sp>
    </p:spTree>
    <p:extLst>
      <p:ext uri="{BB962C8B-B14F-4D97-AF65-F5344CB8AC3E}">
        <p14:creationId xmlns:p14="http://schemas.microsoft.com/office/powerpoint/2010/main" val="3817889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30</a:t>
            </a:r>
          </a:p>
        </p:txBody>
      </p:sp>
      <p:pic>
        <p:nvPicPr>
          <p:cNvPr id="9" name="Picture 9"/>
          <p:cNvPicPr>
            <a:picLocks noChangeAspect="1" noChangeArrowheads="1"/>
          </p:cNvPicPr>
          <p:nvPr/>
        </p:nvPicPr>
        <p:blipFill>
          <a:blip r:embed="rId4" cstate="print">
            <a:lum bright="-20000" contrast="40000"/>
            <a:extLst>
              <a:ext uri="{28A0092B-C50C-407E-A947-70E740481C1C}">
                <a14:useLocalDpi xmlns:a14="http://schemas.microsoft.com/office/drawing/2010/main" val="0"/>
              </a:ext>
            </a:extLst>
          </a:blip>
          <a:srcRect/>
          <a:stretch>
            <a:fillRect/>
          </a:stretch>
        </p:blipFill>
        <p:spPr bwMode="auto">
          <a:xfrm>
            <a:off x="457200" y="1600200"/>
            <a:ext cx="4094162"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286000"/>
            <a:ext cx="77724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t="7411" r="627" b="16800"/>
          <a:stretch>
            <a:fillRect/>
          </a:stretch>
        </p:blipFill>
        <p:spPr bwMode="auto">
          <a:xfrm>
            <a:off x="2504281" y="1480066"/>
            <a:ext cx="5189538"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3088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4312596" cy="6334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28600"/>
            <a:ext cx="3613150" cy="46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307178"/>
            <a:ext cx="4572000" cy="24363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75" y="625891"/>
            <a:ext cx="3057525" cy="4051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4792" y="625891"/>
            <a:ext cx="3046765" cy="3762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2769" y="3395662"/>
            <a:ext cx="2297095"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8534400" y="6324600"/>
            <a:ext cx="418704" cy="369332"/>
          </a:xfrm>
          <a:prstGeom prst="rect">
            <a:avLst/>
          </a:prstGeom>
          <a:noFill/>
        </p:spPr>
        <p:txBody>
          <a:bodyPr wrap="none" rtlCol="0">
            <a:spAutoFit/>
          </a:bodyPr>
          <a:lstStyle/>
          <a:p>
            <a:r>
              <a:rPr lang="en-US" dirty="0"/>
              <a:t>31</a:t>
            </a:r>
          </a:p>
        </p:txBody>
      </p:sp>
    </p:spTree>
    <p:extLst>
      <p:ext uri="{BB962C8B-B14F-4D97-AF65-F5344CB8AC3E}">
        <p14:creationId xmlns:p14="http://schemas.microsoft.com/office/powerpoint/2010/main" val="1671577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are six credit criteria: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community must implement                                                 one or more outreach projects that                                       tells its residents and businesses                                              how they will be warned and the                                      safety measures they should take                                    during a flood.</a:t>
            </a:r>
          </a:p>
          <a:p>
            <a:pPr marL="674688" lvl="2" indent="0">
              <a:spcBef>
                <a:spcPct val="30000"/>
              </a:spcBef>
              <a:buNone/>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544" y="2209800"/>
            <a:ext cx="2939656" cy="3973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32</a:t>
            </a:r>
          </a:p>
        </p:txBody>
      </p:sp>
      <p:sp>
        <p:nvSpPr>
          <p:cNvPr id="9" name="TextBox 8"/>
          <p:cNvSpPr txBox="1"/>
          <p:nvPr/>
        </p:nvSpPr>
        <p:spPr>
          <a:xfrm>
            <a:off x="304800" y="2743200"/>
            <a:ext cx="381000" cy="381000"/>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940067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are six credit criteria: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Outreach projects:  </a:t>
            </a:r>
            <a:r>
              <a:rPr lang="en-US" sz="2000" b="0" kern="0" dirty="0">
                <a:latin typeface="Calibri" pitchFamily="34" charset="0"/>
                <a:cs typeface="Calibri" pitchFamily="34" charset="0"/>
              </a:rPr>
              <a:t>(continued)</a:t>
            </a:r>
          </a:p>
          <a:p>
            <a:pPr marL="1017588" lvl="2" indent="-342900">
              <a:spcBef>
                <a:spcPct val="30000"/>
              </a:spcBef>
              <a:defRPr/>
            </a:pPr>
            <a:r>
              <a:rPr lang="en-US" b="0" kern="0" dirty="0">
                <a:latin typeface="Calibri" pitchFamily="34" charset="0"/>
                <a:cs typeface="Calibri" pitchFamily="34" charset="0"/>
              </a:rPr>
              <a:t>Send a brochure/letter/newsletter each year to all residents and businesses in the community;</a:t>
            </a:r>
          </a:p>
          <a:p>
            <a:pPr marL="1017588" lvl="2" indent="-342900">
              <a:spcBef>
                <a:spcPct val="30000"/>
              </a:spcBef>
              <a:defRPr/>
            </a:pPr>
            <a:r>
              <a:rPr lang="en-US" b="0" kern="0" dirty="0">
                <a:latin typeface="Calibri" pitchFamily="34" charset="0"/>
                <a:cs typeface="Calibri" pitchFamily="34" charset="0"/>
              </a:rPr>
              <a:t>Send an outreach project each year to all  residents and businesses in the floodplain where the warning program is in effect;</a:t>
            </a:r>
          </a:p>
          <a:p>
            <a:pPr marL="1017588" lvl="2" indent="-342900">
              <a:spcBef>
                <a:spcPct val="30000"/>
              </a:spcBef>
              <a:defRPr/>
            </a:pPr>
            <a:r>
              <a:rPr lang="en-US" b="0" kern="0" dirty="0">
                <a:latin typeface="Calibri" pitchFamily="34" charset="0"/>
                <a:cs typeface="Calibri" pitchFamily="34" charset="0"/>
              </a:rPr>
              <a:t>Develop an approach as part of a Program for Public Information (PPI) under Activity 330;</a:t>
            </a:r>
          </a:p>
          <a:p>
            <a:pPr marL="674688" lvl="2" indent="0">
              <a:spcBef>
                <a:spcPct val="30000"/>
              </a:spcBef>
              <a:buNone/>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extBox 4"/>
          <p:cNvSpPr txBox="1"/>
          <p:nvPr/>
        </p:nvSpPr>
        <p:spPr>
          <a:xfrm>
            <a:off x="8534400" y="6324600"/>
            <a:ext cx="418704" cy="369332"/>
          </a:xfrm>
          <a:prstGeom prst="rect">
            <a:avLst/>
          </a:prstGeom>
          <a:noFill/>
        </p:spPr>
        <p:txBody>
          <a:bodyPr wrap="none" rtlCol="0">
            <a:spAutoFit/>
          </a:bodyPr>
          <a:lstStyle/>
          <a:p>
            <a:r>
              <a:rPr lang="en-US" dirty="0"/>
              <a:t>33</a:t>
            </a:r>
          </a:p>
        </p:txBody>
      </p:sp>
    </p:spTree>
    <p:extLst>
      <p:ext uri="{BB962C8B-B14F-4D97-AF65-F5344CB8AC3E}">
        <p14:creationId xmlns:p14="http://schemas.microsoft.com/office/powerpoint/2010/main" val="3131071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are six credit criteria: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Outreach projects:  </a:t>
            </a:r>
            <a:r>
              <a:rPr lang="en-US" sz="2000" b="0" kern="0" dirty="0">
                <a:latin typeface="Calibri" pitchFamily="34" charset="0"/>
                <a:cs typeface="Calibri" pitchFamily="34" charset="0"/>
              </a:rPr>
              <a:t>(continued)</a:t>
            </a:r>
          </a:p>
          <a:p>
            <a:pPr marL="1017588" lvl="2" indent="-342900">
              <a:spcBef>
                <a:spcPct val="30000"/>
              </a:spcBef>
              <a:defRPr/>
            </a:pPr>
            <a:r>
              <a:rPr lang="en-US" b="0" kern="0" dirty="0">
                <a:latin typeface="Calibri" pitchFamily="34" charset="0"/>
                <a:cs typeface="Calibri" pitchFamily="34" charset="0"/>
              </a:rPr>
              <a:t>IF the community has at least three days of flood notification, it may document that it provides repeated watch, warning and safety information to all residents and businesses beginning at least 72 hours in advance of predicted flooding; or</a:t>
            </a:r>
          </a:p>
          <a:p>
            <a:pPr marL="674688" lvl="2" indent="0">
              <a:spcBef>
                <a:spcPct val="30000"/>
              </a:spcBef>
              <a:buNone/>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extBox 4"/>
          <p:cNvSpPr txBox="1"/>
          <p:nvPr/>
        </p:nvSpPr>
        <p:spPr>
          <a:xfrm>
            <a:off x="8534400" y="6324600"/>
            <a:ext cx="418704" cy="369332"/>
          </a:xfrm>
          <a:prstGeom prst="rect">
            <a:avLst/>
          </a:prstGeom>
          <a:noFill/>
        </p:spPr>
        <p:txBody>
          <a:bodyPr wrap="none" rtlCol="0">
            <a:spAutoFit/>
          </a:bodyPr>
          <a:lstStyle/>
          <a:p>
            <a:r>
              <a:rPr lang="en-US" dirty="0"/>
              <a:t>34</a:t>
            </a:r>
          </a:p>
        </p:txBody>
      </p:sp>
    </p:spTree>
    <p:extLst>
      <p:ext uri="{BB962C8B-B14F-4D97-AF65-F5344CB8AC3E}">
        <p14:creationId xmlns:p14="http://schemas.microsoft.com/office/powerpoint/2010/main" val="858810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are six credit criteria: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Outreach projects:  </a:t>
            </a:r>
            <a:r>
              <a:rPr lang="en-US" sz="2000" b="0" kern="0" dirty="0">
                <a:latin typeface="Calibri" pitchFamily="34" charset="0"/>
                <a:cs typeface="Calibri" pitchFamily="34" charset="0"/>
              </a:rPr>
              <a:t>(conclusion)</a:t>
            </a:r>
          </a:p>
          <a:p>
            <a:pPr marL="1017588" lvl="2" indent="-342900">
              <a:spcBef>
                <a:spcPct val="30000"/>
              </a:spcBef>
              <a:defRPr/>
            </a:pPr>
            <a:r>
              <a:rPr lang="en-US" b="0" kern="0" dirty="0">
                <a:latin typeface="Calibri" pitchFamily="34" charset="0"/>
                <a:cs typeface="Calibri" pitchFamily="34" charset="0"/>
              </a:rPr>
              <a:t>A community with more than one source of flooding may need to use different types of approaches to reach different audiences.</a:t>
            </a:r>
          </a:p>
          <a:p>
            <a:pPr marL="674688" lvl="2" indent="0">
              <a:spcBef>
                <a:spcPct val="30000"/>
              </a:spcBef>
              <a:buNone/>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extBox 8"/>
          <p:cNvSpPr txBox="1"/>
          <p:nvPr/>
        </p:nvSpPr>
        <p:spPr>
          <a:xfrm>
            <a:off x="8534400" y="6324600"/>
            <a:ext cx="418704" cy="369332"/>
          </a:xfrm>
          <a:prstGeom prst="rect">
            <a:avLst/>
          </a:prstGeom>
          <a:noFill/>
        </p:spPr>
        <p:txBody>
          <a:bodyPr wrap="none" rtlCol="0">
            <a:spAutoFit/>
          </a:bodyPr>
          <a:lstStyle/>
          <a:p>
            <a:r>
              <a:rPr lang="en-US" dirty="0"/>
              <a:t>35</a:t>
            </a:r>
          </a:p>
        </p:txBody>
      </p:sp>
    </p:spTree>
    <p:extLst>
      <p:ext uri="{BB962C8B-B14F-4D97-AF65-F5344CB8AC3E}">
        <p14:creationId xmlns:p14="http://schemas.microsoft.com/office/powerpoint/2010/main" val="3030317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(conclusion)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are six credit criteria: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There must be at least one exercise and evaluation of the flood warning and response plan each year.  The exercise can be for a flood, levee failure, dam failure or hurricane.  This criterion can be met if the plan is implemented in response to an actual event.  In either case, there must be an evaluation of the performance of the plan and recommended changes.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extBox 4"/>
          <p:cNvSpPr txBox="1"/>
          <p:nvPr/>
        </p:nvSpPr>
        <p:spPr>
          <a:xfrm>
            <a:off x="8534400" y="6324600"/>
            <a:ext cx="418704" cy="369332"/>
          </a:xfrm>
          <a:prstGeom prst="rect">
            <a:avLst/>
          </a:prstGeom>
          <a:noFill/>
        </p:spPr>
        <p:txBody>
          <a:bodyPr wrap="none" rtlCol="0">
            <a:spAutoFit/>
          </a:bodyPr>
          <a:lstStyle/>
          <a:p>
            <a:r>
              <a:rPr lang="en-US" dirty="0"/>
              <a:t>36</a:t>
            </a:r>
          </a:p>
        </p:txBody>
      </p:sp>
      <p:sp>
        <p:nvSpPr>
          <p:cNvPr id="8" name="TextBox 7"/>
          <p:cNvSpPr txBox="1"/>
          <p:nvPr/>
        </p:nvSpPr>
        <p:spPr>
          <a:xfrm>
            <a:off x="304800" y="2743200"/>
            <a:ext cx="381000" cy="381000"/>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1092342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66800" y="350838"/>
            <a:ext cx="67056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Methods of Documentation</a:t>
            </a:r>
            <a:endParaRPr lang="en-US" sz="28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It would be prudent for a community to review the CRS Coordinator’s Manual before documentation collection begins.  This will serve to:</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Understand what is actually requested;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Enhance the emergency manager’s understanding of why it is necessary to participate in the community’s CRS program,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Provide the reasoning behind the extensive documentation checklist. </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8" name="TextBox 7"/>
          <p:cNvSpPr txBox="1"/>
          <p:nvPr/>
        </p:nvSpPr>
        <p:spPr>
          <a:xfrm>
            <a:off x="8534400" y="6324600"/>
            <a:ext cx="418704" cy="369332"/>
          </a:xfrm>
          <a:prstGeom prst="rect">
            <a:avLst/>
          </a:prstGeom>
          <a:noFill/>
        </p:spPr>
        <p:txBody>
          <a:bodyPr wrap="none" rtlCol="0">
            <a:spAutoFit/>
          </a:bodyPr>
          <a:lstStyle/>
          <a:p>
            <a:r>
              <a:rPr lang="en-US" dirty="0"/>
              <a:t>37</a:t>
            </a:r>
          </a:p>
        </p:txBody>
      </p:sp>
    </p:spTree>
    <p:extLst>
      <p:ext uri="{BB962C8B-B14F-4D97-AF65-F5344CB8AC3E}">
        <p14:creationId xmlns:p14="http://schemas.microsoft.com/office/powerpoint/2010/main" val="2128533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00200" y="350838"/>
            <a:ext cx="7239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Methods of Documentation </a:t>
            </a:r>
            <a:r>
              <a:rPr lang="en-US" sz="24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914400"/>
            <a:ext cx="8153400" cy="178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is a web based self assessment tool for Activity 610: Flood Warning &amp; Response:</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8" name="TextBox 7"/>
          <p:cNvSpPr txBox="1"/>
          <p:nvPr/>
        </p:nvSpPr>
        <p:spPr>
          <a:xfrm>
            <a:off x="8534400" y="6324600"/>
            <a:ext cx="418704" cy="369332"/>
          </a:xfrm>
          <a:prstGeom prst="rect">
            <a:avLst/>
          </a:prstGeom>
          <a:noFill/>
        </p:spPr>
        <p:txBody>
          <a:bodyPr wrap="none" rtlCol="0">
            <a:spAutoFit/>
          </a:bodyPr>
          <a:lstStyle/>
          <a:p>
            <a:r>
              <a:rPr lang="en-US" dirty="0"/>
              <a:t>38</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895600"/>
            <a:ext cx="4024312" cy="3587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895600"/>
            <a:ext cx="3546773" cy="3176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2590800" y="3581400"/>
            <a:ext cx="457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4800" y="4483894"/>
            <a:ext cx="1252025" cy="2344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1642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An Activity 610 Documentation Checklist (8/2015) has been provided to allow the community’s Emergency Manager and CRS Coordinator to review their flood warning program.</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                    </a:t>
            </a:r>
            <a:r>
              <a:rPr lang="en-US" sz="2800" b="0" kern="0" dirty="0">
                <a:latin typeface="Calibri" pitchFamily="34" charset="0"/>
                <a:cs typeface="Calibri" pitchFamily="34" charset="0"/>
              </a:rPr>
              <a:t>http:crsresources.org/600-2/</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8" name="TextBox 7"/>
          <p:cNvSpPr txBox="1"/>
          <p:nvPr/>
        </p:nvSpPr>
        <p:spPr>
          <a:xfrm>
            <a:off x="8534400" y="6324600"/>
            <a:ext cx="418704" cy="369332"/>
          </a:xfrm>
          <a:prstGeom prst="rect">
            <a:avLst/>
          </a:prstGeom>
          <a:noFill/>
        </p:spPr>
        <p:txBody>
          <a:bodyPr wrap="none" rtlCol="0">
            <a:spAutoFit/>
          </a:bodyPr>
          <a:lstStyle/>
          <a:p>
            <a:r>
              <a:rPr lang="en-US" dirty="0"/>
              <a:t>39</a:t>
            </a:r>
          </a:p>
        </p:txBody>
      </p:sp>
      <p:sp>
        <p:nvSpPr>
          <p:cNvPr id="9" name="Title 1"/>
          <p:cNvSpPr txBox="1">
            <a:spLocks/>
          </p:cNvSpPr>
          <p:nvPr/>
        </p:nvSpPr>
        <p:spPr>
          <a:xfrm>
            <a:off x="1600200" y="350838"/>
            <a:ext cx="7239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Methods of Documentation </a:t>
            </a:r>
            <a:r>
              <a:rPr lang="en-US" sz="2400" b="1" dirty="0">
                <a:solidFill>
                  <a:schemeClr val="bg1"/>
                </a:solidFill>
              </a:rPr>
              <a:t>(continued)</a:t>
            </a:r>
          </a:p>
        </p:txBody>
      </p:sp>
      <p:pic>
        <p:nvPicPr>
          <p:cNvPr id="3075" name="Picture 3" descr="C:\Users\AGOODMAN\AppData\Local\Microsoft\Windows\Temporary Internet Files\Content.IE5\I7CLQW5U\MC900335060[1].wmf"/>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6065" y="4915510"/>
            <a:ext cx="1816913" cy="1409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976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71600" y="350838"/>
            <a:ext cx="32766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Introduction</a:t>
            </a:r>
            <a:endParaRPr lang="en-US" sz="28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Activity 610 serves to evaluate a community’s emergency management program in regard to its: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Flood threat recognition system;</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Emergency warning dissemination;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Flood response operations;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Critical facility planning,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CRS recognition of the NWS SRC and TRC programs.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5" name="Picture 2" descr="St. Johns County: One Team - One Plan - All Hazards"/>
          <p:cNvPicPr>
            <a:picLocks noChangeAspect="1" noChangeArrowheads="1"/>
          </p:cNvPicPr>
          <p:nvPr/>
        </p:nvPicPr>
        <p:blipFill rotWithShape="1">
          <a:blip r:embed="rId4">
            <a:extLst>
              <a:ext uri="{28A0092B-C50C-407E-A947-70E740481C1C}">
                <a14:useLocalDpi xmlns:a14="http://schemas.microsoft.com/office/drawing/2010/main" val="0"/>
              </a:ext>
            </a:extLst>
          </a:blip>
          <a:srcRect l="22060" t="11645" r="50000" b="9186"/>
          <a:stretch/>
        </p:blipFill>
        <p:spPr bwMode="auto">
          <a:xfrm>
            <a:off x="5943600" y="3200400"/>
            <a:ext cx="2689749" cy="16616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534400" y="6324600"/>
            <a:ext cx="301686" cy="369332"/>
          </a:xfrm>
          <a:prstGeom prst="rect">
            <a:avLst/>
          </a:prstGeom>
          <a:noFill/>
        </p:spPr>
        <p:txBody>
          <a:bodyPr wrap="none" rtlCol="0">
            <a:spAutoFit/>
          </a:bodyPr>
          <a:lstStyle/>
          <a:p>
            <a:r>
              <a:rPr lang="en-US" dirty="0"/>
              <a:t>4</a:t>
            </a:r>
          </a:p>
        </p:txBody>
      </p:sp>
    </p:spTree>
    <p:extLst>
      <p:ext uri="{BB962C8B-B14F-4D97-AF65-F5344CB8AC3E}">
        <p14:creationId xmlns:p14="http://schemas.microsoft.com/office/powerpoint/2010/main" val="517400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40</a:t>
            </a:r>
          </a:p>
        </p:txBody>
      </p:sp>
      <p:sp>
        <p:nvSpPr>
          <p:cNvPr id="9" name="Title 1"/>
          <p:cNvSpPr txBox="1">
            <a:spLocks/>
          </p:cNvSpPr>
          <p:nvPr/>
        </p:nvSpPr>
        <p:spPr>
          <a:xfrm>
            <a:off x="1600200" y="350838"/>
            <a:ext cx="7239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Methods of Documentation </a:t>
            </a:r>
            <a:r>
              <a:rPr lang="en-US" sz="2400" b="1" dirty="0">
                <a:solidFill>
                  <a:schemeClr val="bg1"/>
                </a:solidFill>
              </a:rPr>
              <a:t>(continued)</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738" y="1431495"/>
            <a:ext cx="5757862" cy="50312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1709738" y="4648200"/>
            <a:ext cx="2878931"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188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41</a:t>
            </a:r>
          </a:p>
        </p:txBody>
      </p:sp>
      <p:sp>
        <p:nvSpPr>
          <p:cNvPr id="9" name="Title 1"/>
          <p:cNvSpPr txBox="1">
            <a:spLocks/>
          </p:cNvSpPr>
          <p:nvPr/>
        </p:nvSpPr>
        <p:spPr>
          <a:xfrm>
            <a:off x="1600200" y="350838"/>
            <a:ext cx="7239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Methods of Documentation </a:t>
            </a:r>
            <a:r>
              <a:rPr lang="en-US" sz="2400" b="1" dirty="0">
                <a:solidFill>
                  <a:schemeClr val="bg1"/>
                </a:solidFill>
              </a:rPr>
              <a:t>(continued)</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96402"/>
            <a:ext cx="3563406" cy="4605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8250" y="1696402"/>
            <a:ext cx="3549902" cy="4582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2286000" y="5943600"/>
            <a:ext cx="457200" cy="33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24600" y="5943600"/>
            <a:ext cx="457200" cy="33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502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534400" y="6324600"/>
            <a:ext cx="418704" cy="369332"/>
          </a:xfrm>
          <a:prstGeom prst="rect">
            <a:avLst/>
          </a:prstGeom>
          <a:noFill/>
        </p:spPr>
        <p:txBody>
          <a:bodyPr wrap="none" rtlCol="0">
            <a:spAutoFit/>
          </a:bodyPr>
          <a:lstStyle/>
          <a:p>
            <a:r>
              <a:rPr lang="en-US" dirty="0"/>
              <a:t>42</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
            <a:ext cx="5105400" cy="6590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09800" y="5410200"/>
            <a:ext cx="4648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829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12384D-7439-49BD-B5FE-3CA7A4CE3544}" type="slidenum">
              <a:rPr lang="en-US" smtClean="0"/>
              <a:t>43</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228600"/>
            <a:ext cx="495300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8305800" y="6324600"/>
            <a:ext cx="418704" cy="369332"/>
          </a:xfrm>
          <a:prstGeom prst="rect">
            <a:avLst/>
          </a:prstGeom>
          <a:noFill/>
        </p:spPr>
        <p:txBody>
          <a:bodyPr wrap="none" rtlCol="0">
            <a:spAutoFit/>
          </a:bodyPr>
          <a:lstStyle/>
          <a:p>
            <a:r>
              <a:rPr lang="en-US" dirty="0"/>
              <a:t>43</a:t>
            </a:r>
          </a:p>
        </p:txBody>
      </p:sp>
    </p:spTree>
    <p:extLst>
      <p:ext uri="{BB962C8B-B14F-4D97-AF65-F5344CB8AC3E}">
        <p14:creationId xmlns:p14="http://schemas.microsoft.com/office/powerpoint/2010/main" val="4029898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938" y="242888"/>
            <a:ext cx="4810125"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534400" y="6324600"/>
            <a:ext cx="418704" cy="369332"/>
          </a:xfrm>
          <a:prstGeom prst="rect">
            <a:avLst/>
          </a:prstGeom>
          <a:noFill/>
        </p:spPr>
        <p:txBody>
          <a:bodyPr wrap="none" rtlCol="0">
            <a:spAutoFit/>
          </a:bodyPr>
          <a:lstStyle/>
          <a:p>
            <a:r>
              <a:rPr lang="en-US" dirty="0"/>
              <a:t>44</a:t>
            </a:r>
          </a:p>
        </p:txBody>
      </p:sp>
      <p:sp>
        <p:nvSpPr>
          <p:cNvPr id="2" name="Rectangle 1"/>
          <p:cNvSpPr/>
          <p:nvPr/>
        </p:nvSpPr>
        <p:spPr>
          <a:xfrm>
            <a:off x="2438400" y="1066800"/>
            <a:ext cx="4343400" cy="1219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00300" y="3048000"/>
            <a:ext cx="4343400" cy="274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795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4400" y="6324600"/>
            <a:ext cx="418704" cy="369332"/>
          </a:xfrm>
          <a:prstGeom prst="rect">
            <a:avLst/>
          </a:prstGeom>
          <a:noFill/>
        </p:spPr>
        <p:txBody>
          <a:bodyPr wrap="none" rtlCol="0">
            <a:spAutoFit/>
          </a:bodyPr>
          <a:lstStyle/>
          <a:p>
            <a:r>
              <a:rPr lang="en-US" dirty="0"/>
              <a:t>45</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238125"/>
            <a:ext cx="4838700" cy="638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438400" y="914400"/>
            <a:ext cx="43434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438400" y="2438400"/>
            <a:ext cx="43434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00300" y="3886200"/>
            <a:ext cx="4343400" cy="533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499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4400" y="6324600"/>
            <a:ext cx="418704" cy="369332"/>
          </a:xfrm>
          <a:prstGeom prst="rect">
            <a:avLst/>
          </a:prstGeom>
          <a:noFill/>
        </p:spPr>
        <p:txBody>
          <a:bodyPr wrap="none" rtlCol="0">
            <a:spAutoFit/>
          </a:bodyPr>
          <a:lstStyle/>
          <a:p>
            <a:r>
              <a:rPr lang="en-US" dirty="0"/>
              <a:t>46</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214313"/>
            <a:ext cx="4953000" cy="6429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286000" y="3886200"/>
            <a:ext cx="4343400" cy="1676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499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413" y="257175"/>
            <a:ext cx="4829175" cy="6343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8534400" y="6324600"/>
            <a:ext cx="418704" cy="369332"/>
          </a:xfrm>
          <a:prstGeom prst="rect">
            <a:avLst/>
          </a:prstGeom>
          <a:noFill/>
        </p:spPr>
        <p:txBody>
          <a:bodyPr wrap="none" rtlCol="0">
            <a:spAutoFit/>
          </a:bodyPr>
          <a:lstStyle/>
          <a:p>
            <a:r>
              <a:rPr lang="en-US" dirty="0"/>
              <a:t>47</a:t>
            </a:r>
          </a:p>
        </p:txBody>
      </p:sp>
      <p:sp>
        <p:nvSpPr>
          <p:cNvPr id="2" name="Rectangle 1"/>
          <p:cNvSpPr/>
          <p:nvPr/>
        </p:nvSpPr>
        <p:spPr>
          <a:xfrm>
            <a:off x="2514600" y="1981200"/>
            <a:ext cx="4267200" cy="1981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499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4400" y="6324600"/>
            <a:ext cx="418704" cy="369332"/>
          </a:xfrm>
          <a:prstGeom prst="rect">
            <a:avLst/>
          </a:prstGeom>
          <a:noFill/>
        </p:spPr>
        <p:txBody>
          <a:bodyPr wrap="none" rtlCol="0">
            <a:spAutoFit/>
          </a:bodyPr>
          <a:lstStyle/>
          <a:p>
            <a:r>
              <a:rPr lang="en-US" dirty="0"/>
              <a:t>48</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975" y="161925"/>
            <a:ext cx="4972050" cy="6534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13499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4400" y="6324600"/>
            <a:ext cx="418704" cy="369332"/>
          </a:xfrm>
          <a:prstGeom prst="rect">
            <a:avLst/>
          </a:prstGeom>
          <a:noFill/>
        </p:spPr>
        <p:txBody>
          <a:bodyPr wrap="none" rtlCol="0">
            <a:spAutoFit/>
          </a:bodyPr>
          <a:lstStyle/>
          <a:p>
            <a:r>
              <a:rPr lang="en-US" dirty="0"/>
              <a:t>49</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263" y="223838"/>
            <a:ext cx="4943475" cy="6410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13499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71600" y="350838"/>
            <a:ext cx="4953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Introduction  </a:t>
            </a:r>
            <a:r>
              <a:rPr lang="en-US" sz="2400" b="1" dirty="0">
                <a:solidFill>
                  <a:schemeClr val="bg1"/>
                </a:solidFill>
              </a:rPr>
              <a:t>(continued)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This activity ties into the stated Goals of the CRS: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Reduction of flood damage to insurable property;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Strengthens and supports the insurance aspects of the NFIP,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Encourages a comprehensive approach                            to floodplain management.</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35739"/>
          <a:stretch/>
        </p:blipFill>
        <p:spPr>
          <a:xfrm>
            <a:off x="6477000" y="4191000"/>
            <a:ext cx="1566949" cy="18288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8534400" y="6324600"/>
            <a:ext cx="301686" cy="369332"/>
          </a:xfrm>
          <a:prstGeom prst="rect">
            <a:avLst/>
          </a:prstGeom>
          <a:noFill/>
        </p:spPr>
        <p:txBody>
          <a:bodyPr wrap="none" rtlCol="0">
            <a:spAutoFit/>
          </a:bodyPr>
          <a:lstStyle/>
          <a:p>
            <a:r>
              <a:rPr lang="en-US" dirty="0"/>
              <a:t>5</a:t>
            </a:r>
          </a:p>
        </p:txBody>
      </p:sp>
    </p:spTree>
    <p:extLst>
      <p:ext uri="{BB962C8B-B14F-4D97-AF65-F5344CB8AC3E}">
        <p14:creationId xmlns:p14="http://schemas.microsoft.com/office/powerpoint/2010/main" val="152556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4400" y="6324600"/>
            <a:ext cx="418704" cy="369332"/>
          </a:xfrm>
          <a:prstGeom prst="rect">
            <a:avLst/>
          </a:prstGeom>
          <a:noFill/>
        </p:spPr>
        <p:txBody>
          <a:bodyPr wrap="none" rtlCol="0">
            <a:spAutoFit/>
          </a:bodyPr>
          <a:lstStyle/>
          <a:p>
            <a:r>
              <a:rPr lang="en-US" dirty="0"/>
              <a:t>50</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295275"/>
            <a:ext cx="4667250" cy="626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13499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4400" y="6324600"/>
            <a:ext cx="418704" cy="369332"/>
          </a:xfrm>
          <a:prstGeom prst="rect">
            <a:avLst/>
          </a:prstGeom>
          <a:noFill/>
        </p:spPr>
        <p:txBody>
          <a:bodyPr wrap="none" rtlCol="0">
            <a:spAutoFit/>
          </a:bodyPr>
          <a:lstStyle/>
          <a:p>
            <a:r>
              <a:rPr lang="en-US" dirty="0"/>
              <a:t>51</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363" y="219075"/>
            <a:ext cx="4867275" cy="6419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13499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52</a:t>
            </a:r>
          </a:p>
        </p:txBody>
      </p:sp>
      <p:sp>
        <p:nvSpPr>
          <p:cNvPr id="9" name="Title 1"/>
          <p:cNvSpPr txBox="1">
            <a:spLocks/>
          </p:cNvSpPr>
          <p:nvPr/>
        </p:nvSpPr>
        <p:spPr>
          <a:xfrm>
            <a:off x="1600200" y="350838"/>
            <a:ext cx="7239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Methods of Documentation </a:t>
            </a:r>
            <a:r>
              <a:rPr lang="en-US" sz="2400" b="1" dirty="0">
                <a:solidFill>
                  <a:schemeClr val="bg1"/>
                </a:solidFill>
              </a:rPr>
              <a:t>(conclusion)</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75" y="1447800"/>
            <a:ext cx="3933825" cy="5208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2743200" y="3048000"/>
            <a:ext cx="365760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826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53</a:t>
            </a:r>
          </a:p>
        </p:txBody>
      </p:sp>
      <p:sp>
        <p:nvSpPr>
          <p:cNvPr id="9" name="Title 1"/>
          <p:cNvSpPr txBox="1">
            <a:spLocks/>
          </p:cNvSpPr>
          <p:nvPr/>
        </p:nvSpPr>
        <p:spPr>
          <a:xfrm>
            <a:off x="685800" y="350838"/>
            <a:ext cx="7239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Scoring of Documentation </a:t>
            </a:r>
            <a:endParaRPr lang="en-US" sz="2400" b="1" dirty="0">
              <a:solidFill>
                <a:schemeClr val="bg1"/>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1509712"/>
            <a:ext cx="3654202" cy="47672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481136"/>
            <a:ext cx="3596900" cy="4824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234245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4400" y="6324600"/>
            <a:ext cx="418704" cy="369332"/>
          </a:xfrm>
          <a:prstGeom prst="rect">
            <a:avLst/>
          </a:prstGeom>
          <a:noFill/>
        </p:spPr>
        <p:txBody>
          <a:bodyPr wrap="none" rtlCol="0">
            <a:spAutoFit/>
          </a:bodyPr>
          <a:lstStyle/>
          <a:p>
            <a:r>
              <a:rPr lang="en-US" dirty="0"/>
              <a:t>54</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2400"/>
            <a:ext cx="4953000" cy="6613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96685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8" name="TextBox 7"/>
          <p:cNvSpPr txBox="1"/>
          <p:nvPr/>
        </p:nvSpPr>
        <p:spPr>
          <a:xfrm>
            <a:off x="8534400" y="6324600"/>
            <a:ext cx="418704" cy="369332"/>
          </a:xfrm>
          <a:prstGeom prst="rect">
            <a:avLst/>
          </a:prstGeom>
          <a:noFill/>
        </p:spPr>
        <p:txBody>
          <a:bodyPr wrap="none" rtlCol="0">
            <a:spAutoFit/>
          </a:bodyPr>
          <a:lstStyle/>
          <a:p>
            <a:r>
              <a:rPr lang="en-US" dirty="0"/>
              <a:t>55</a:t>
            </a:r>
          </a:p>
        </p:txBody>
      </p:sp>
      <p:sp>
        <p:nvSpPr>
          <p:cNvPr id="9" name="Title 1"/>
          <p:cNvSpPr txBox="1">
            <a:spLocks/>
          </p:cNvSpPr>
          <p:nvPr/>
        </p:nvSpPr>
        <p:spPr>
          <a:xfrm>
            <a:off x="1524000" y="350838"/>
            <a:ext cx="7239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Scoring of Documentation </a:t>
            </a:r>
            <a:r>
              <a:rPr lang="en-US" sz="2400" b="1" dirty="0">
                <a:solidFill>
                  <a:schemeClr val="bg1"/>
                </a:solidFill>
              </a:rPr>
              <a:t>(conclusion)</a:t>
            </a:r>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76400"/>
            <a:ext cx="3327637" cy="4443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676400"/>
            <a:ext cx="3329283" cy="4443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42049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4400" y="6324600"/>
            <a:ext cx="418704" cy="369332"/>
          </a:xfrm>
          <a:prstGeom prst="rect">
            <a:avLst/>
          </a:prstGeom>
          <a:noFill/>
        </p:spPr>
        <p:txBody>
          <a:bodyPr wrap="none" rtlCol="0">
            <a:spAutoFit/>
          </a:bodyPr>
          <a:lstStyle/>
          <a:p>
            <a:r>
              <a:rPr lang="en-US" dirty="0"/>
              <a:t>56</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498" y="152400"/>
            <a:ext cx="4898902" cy="6541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307186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34400" y="6324600"/>
            <a:ext cx="418704" cy="369332"/>
          </a:xfrm>
          <a:prstGeom prst="rect">
            <a:avLst/>
          </a:prstGeom>
          <a:noFill/>
        </p:spPr>
        <p:txBody>
          <a:bodyPr wrap="none" rtlCol="0">
            <a:spAutoFit/>
          </a:bodyPr>
          <a:lstStyle/>
          <a:p>
            <a:r>
              <a:rPr lang="en-US" dirty="0"/>
              <a:t>57</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9" y="152400"/>
            <a:ext cx="4901325" cy="6541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5416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19200" y="350838"/>
            <a:ext cx="51816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Wrap Up / Summary</a:t>
            </a:r>
            <a:endParaRPr lang="en-US" sz="2800" b="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For the past 50 minutes or so I have: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Explained the activity’s credit criteria;</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Shown methods of documentation,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Explained how I evaluate and report a score.</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8" name="TextBox 7"/>
          <p:cNvSpPr txBox="1"/>
          <p:nvPr/>
        </p:nvSpPr>
        <p:spPr>
          <a:xfrm>
            <a:off x="8534400" y="6324600"/>
            <a:ext cx="418704" cy="369332"/>
          </a:xfrm>
          <a:prstGeom prst="rect">
            <a:avLst/>
          </a:prstGeom>
          <a:noFill/>
        </p:spPr>
        <p:txBody>
          <a:bodyPr wrap="none" rtlCol="0">
            <a:spAutoFit/>
          </a:bodyPr>
          <a:lstStyle/>
          <a:p>
            <a:r>
              <a:rPr lang="en-US" dirty="0"/>
              <a:t>58</a:t>
            </a:r>
          </a:p>
        </p:txBody>
      </p:sp>
    </p:spTree>
    <p:extLst>
      <p:ext uri="{BB962C8B-B14F-4D97-AF65-F5344CB8AC3E}">
        <p14:creationId xmlns:p14="http://schemas.microsoft.com/office/powerpoint/2010/main" val="15983191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42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3"/>
          <p:cNvSpPr txBox="1">
            <a:spLocks/>
          </p:cNvSpPr>
          <p:nvPr/>
        </p:nvSpPr>
        <p:spPr>
          <a:xfrm>
            <a:off x="838200" y="256857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i="1" dirty="0">
                <a:solidFill>
                  <a:schemeClr val="bg1"/>
                </a:solidFill>
                <a:effectLst>
                  <a:outerShdw blurRad="38100" dist="38100" dir="2700000" algn="tl">
                    <a:srgbClr val="000000">
                      <a:alpha val="43137"/>
                    </a:srgbClr>
                  </a:outerShdw>
                </a:effectLst>
              </a:rPr>
              <a:t>Questions? </a:t>
            </a:r>
          </a:p>
        </p:txBody>
      </p:sp>
    </p:spTree>
    <p:extLst>
      <p:ext uri="{BB962C8B-B14F-4D97-AF65-F5344CB8AC3E}">
        <p14:creationId xmlns:p14="http://schemas.microsoft.com/office/powerpoint/2010/main" val="777528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7"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Emergency Management Focused: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Roles of the local emergency manager, in regard to:</a:t>
            </a:r>
          </a:p>
          <a:p>
            <a:pPr marL="1017588" lvl="2" indent="-342900">
              <a:spcBef>
                <a:spcPct val="30000"/>
              </a:spcBef>
              <a:defRPr/>
            </a:pPr>
            <a:r>
              <a:rPr lang="en-US" b="0" kern="0" dirty="0">
                <a:latin typeface="Calibri" pitchFamily="34" charset="0"/>
                <a:cs typeface="Calibri" pitchFamily="34" charset="0"/>
              </a:rPr>
              <a:t>Advancing Public Safety;</a:t>
            </a:r>
          </a:p>
          <a:p>
            <a:pPr marL="1017588" lvl="2" indent="-342900">
              <a:spcBef>
                <a:spcPct val="30000"/>
              </a:spcBef>
              <a:defRPr/>
            </a:pPr>
            <a:r>
              <a:rPr lang="en-US" b="0" kern="0" dirty="0">
                <a:latin typeface="Calibri" pitchFamily="34" charset="0"/>
                <a:cs typeface="Calibri" pitchFamily="34" charset="0"/>
              </a:rPr>
              <a:t>Property Protection, and;</a:t>
            </a:r>
          </a:p>
          <a:p>
            <a:pPr marL="1017588" lvl="2" indent="-342900">
              <a:spcBef>
                <a:spcPct val="30000"/>
              </a:spcBef>
              <a:defRPr/>
            </a:pPr>
            <a:r>
              <a:rPr lang="en-US" b="0" kern="0" dirty="0">
                <a:latin typeface="Calibri" pitchFamily="34" charset="0"/>
                <a:cs typeface="Calibri" pitchFamily="34" charset="0"/>
              </a:rPr>
              <a:t>Disaster resiliency / recovery through                                       the NFIP  and the CRS programs.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8" name="Picture 7" descr="K:\My Documents\Disasters\FEMA 1604\scanned books\boat.jpg"/>
          <p:cNvPicPr>
            <a:picLocks noChangeAspect="1" noChangeArrowheads="1"/>
          </p:cNvPicPr>
          <p:nvPr/>
        </p:nvPicPr>
        <p:blipFill>
          <a:blip r:embed="rId4" cstate="print">
            <a:lum bright="-30000" contrast="18000"/>
            <a:extLst>
              <a:ext uri="{28A0092B-C50C-407E-A947-70E740481C1C}">
                <a14:useLocalDpi xmlns:a14="http://schemas.microsoft.com/office/drawing/2010/main" val="0"/>
              </a:ext>
            </a:extLst>
          </a:blip>
          <a:srcRect/>
          <a:stretch>
            <a:fillRect/>
          </a:stretch>
        </p:blipFill>
        <p:spPr bwMode="auto">
          <a:xfrm>
            <a:off x="2667000" y="5410200"/>
            <a:ext cx="2423172" cy="12434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8334" y="4114801"/>
            <a:ext cx="2559294" cy="1917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1371600" y="350838"/>
            <a:ext cx="4953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Introduction  </a:t>
            </a:r>
            <a:r>
              <a:rPr lang="en-US" sz="2400" b="1" dirty="0">
                <a:solidFill>
                  <a:schemeClr val="bg1"/>
                </a:solidFill>
              </a:rPr>
              <a:t>(conclusion)</a:t>
            </a:r>
          </a:p>
        </p:txBody>
      </p:sp>
      <p:sp>
        <p:nvSpPr>
          <p:cNvPr id="11" name="TextBox 10"/>
          <p:cNvSpPr txBox="1"/>
          <p:nvPr/>
        </p:nvSpPr>
        <p:spPr>
          <a:xfrm>
            <a:off x="8534400" y="6324600"/>
            <a:ext cx="301686" cy="369332"/>
          </a:xfrm>
          <a:prstGeom prst="rect">
            <a:avLst/>
          </a:prstGeom>
          <a:noFill/>
        </p:spPr>
        <p:txBody>
          <a:bodyPr wrap="none" rtlCol="0">
            <a:spAutoFit/>
          </a:bodyPr>
          <a:lstStyle/>
          <a:p>
            <a:r>
              <a:rPr lang="en-US" dirty="0"/>
              <a:t>6</a:t>
            </a:r>
          </a:p>
        </p:txBody>
      </p:sp>
    </p:spTree>
    <p:extLst>
      <p:ext uri="{BB962C8B-B14F-4D97-AF65-F5344CB8AC3E}">
        <p14:creationId xmlns:p14="http://schemas.microsoft.com/office/powerpoint/2010/main" val="2800193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600200"/>
            <a:ext cx="5969893"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8534400" y="6324600"/>
            <a:ext cx="301686" cy="369332"/>
          </a:xfrm>
          <a:prstGeom prst="rect">
            <a:avLst/>
          </a:prstGeom>
          <a:noFill/>
        </p:spPr>
        <p:txBody>
          <a:bodyPr wrap="none" rtlCol="0">
            <a:spAutoFit/>
          </a:bodyPr>
          <a:lstStyle/>
          <a:p>
            <a:r>
              <a:rPr lang="en-US" dirty="0"/>
              <a:t>7</a:t>
            </a:r>
          </a:p>
        </p:txBody>
      </p:sp>
      <p:sp>
        <p:nvSpPr>
          <p:cNvPr id="8" name="Title 1"/>
          <p:cNvSpPr txBox="1">
            <a:spLocks/>
          </p:cNvSpPr>
          <p:nvPr/>
        </p:nvSpPr>
        <p:spPr>
          <a:xfrm>
            <a:off x="-762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endParaRPr lang="en-US" sz="2000" b="1" dirty="0">
              <a:solidFill>
                <a:schemeClr val="bg1"/>
              </a:solidFill>
            </a:endParaRPr>
          </a:p>
        </p:txBody>
      </p:sp>
    </p:spTree>
    <p:extLst>
      <p:ext uri="{BB962C8B-B14F-4D97-AF65-F5344CB8AC3E}">
        <p14:creationId xmlns:p14="http://schemas.microsoft.com/office/powerpoint/2010/main" val="2761626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5" name="TextBox 4"/>
          <p:cNvSpPr txBox="1"/>
          <p:nvPr/>
        </p:nvSpPr>
        <p:spPr>
          <a:xfrm>
            <a:off x="8534400" y="6324600"/>
            <a:ext cx="301686" cy="369332"/>
          </a:xfrm>
          <a:prstGeom prst="rect">
            <a:avLst/>
          </a:prstGeom>
          <a:noFill/>
        </p:spPr>
        <p:txBody>
          <a:bodyPr wrap="none" rtlCol="0">
            <a:spAutoFit/>
          </a:bodyPr>
          <a:lstStyle/>
          <a:p>
            <a:r>
              <a:rPr lang="en-US" dirty="0"/>
              <a:t>8</a:t>
            </a:r>
          </a:p>
        </p:txBody>
      </p:sp>
      <p:sp>
        <p:nvSpPr>
          <p:cNvPr id="9" name="Rectangle 8"/>
          <p:cNvSpPr>
            <a:spLocks noChangeArrowheads="1"/>
          </p:cNvSpPr>
          <p:nvPr/>
        </p:nvSpPr>
        <p:spPr bwMode="auto">
          <a:xfrm>
            <a:off x="2514600" y="1676400"/>
            <a:ext cx="41005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600" b="1" dirty="0">
                <a:latin typeface="Calibri" pitchFamily="34" charset="0"/>
                <a:cs typeface="Calibri" pitchFamily="34" charset="0"/>
              </a:rPr>
              <a:t>Documentation: FTR</a:t>
            </a:r>
          </a:p>
        </p:txBody>
      </p:sp>
      <p:sp>
        <p:nvSpPr>
          <p:cNvPr id="10" name="Rectangle 2059"/>
          <p:cNvSpPr txBox="1">
            <a:spLocks noChangeArrowheads="1"/>
          </p:cNvSpPr>
          <p:nvPr/>
        </p:nvSpPr>
        <p:spPr bwMode="auto">
          <a:xfrm>
            <a:off x="457200" y="2362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0" indent="-342900" algn="l" defTabSz="914400" rtl="0" eaLnBrk="0" fontAlgn="base" latinLnBrk="0" hangingPunct="0">
              <a:lnSpc>
                <a:spcPct val="100000"/>
              </a:lnSpc>
              <a:spcBef>
                <a:spcPct val="60000"/>
              </a:spcBef>
              <a:spcAft>
                <a:spcPct val="0"/>
              </a:spcAft>
              <a:buClr>
                <a:srgbClr val="B0B1B3"/>
              </a:buClr>
              <a:buSzTx/>
              <a:buFont typeface="Wingdings" pitchFamily="2" charset="2"/>
              <a:buNone/>
              <a:tabLst/>
              <a:defRPr/>
            </a:pPr>
            <a:r>
              <a:rPr kumimoji="0" lang="en-US" sz="2400" i="0" u="none" strike="noStrike" kern="0" cap="none" spc="0" normalizeH="0" baseline="0" noProof="0" dirty="0">
                <a:ln>
                  <a:noFill/>
                </a:ln>
                <a:effectLst/>
                <a:uLnTx/>
                <a:uFillTx/>
                <a:latin typeface="Calibri" pitchFamily="34" charset="0"/>
                <a:cs typeface="Calibri" pitchFamily="34" charset="0"/>
              </a:rPr>
              <a:t>Complete </a:t>
            </a:r>
            <a:r>
              <a:rPr lang="en-US" sz="2400" kern="0" dirty="0">
                <a:latin typeface="Calibri" pitchFamily="34" charset="0"/>
                <a:cs typeface="Calibri" pitchFamily="34" charset="0"/>
              </a:rPr>
              <a:t>documentation checklist</a:t>
            </a:r>
            <a:r>
              <a:rPr kumimoji="0" lang="en-US" sz="2400" i="0" u="none" strike="noStrike" kern="0" cap="none" spc="0" normalizeH="0" baseline="0" noProof="0" dirty="0">
                <a:ln>
                  <a:noFill/>
                </a:ln>
                <a:effectLst/>
                <a:uLnTx/>
                <a:uFillTx/>
                <a:latin typeface="Calibri" pitchFamily="34" charset="0"/>
                <a:cs typeface="Calibri" pitchFamily="34" charset="0"/>
              </a:rPr>
              <a:t> for tech reviewer</a:t>
            </a:r>
            <a:r>
              <a:rPr kumimoji="0" lang="en-US" sz="2800" i="0" u="none" strike="noStrike" kern="0" cap="none" spc="0" normalizeH="0" baseline="0" noProof="0" dirty="0">
                <a:ln>
                  <a:noFill/>
                </a:ln>
                <a:effectLst/>
                <a:uLnTx/>
                <a:uFillTx/>
                <a:latin typeface="Calibri" pitchFamily="34" charset="0"/>
                <a:cs typeface="Calibri" pitchFamily="34" charset="0"/>
              </a:rPr>
              <a:t>:</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kumimoji="0" lang="en-US" sz="2200" i="0" u="none" strike="noStrike" kern="0" cap="none" spc="0" normalizeH="0" baseline="0" noProof="0" dirty="0">
                <a:ln>
                  <a:noFill/>
                </a:ln>
                <a:effectLst/>
                <a:uLnTx/>
                <a:uFillTx/>
                <a:latin typeface="Calibri" pitchFamily="34" charset="0"/>
                <a:cs typeface="Calibri" pitchFamily="34" charset="0"/>
              </a:rPr>
              <a:t>Community’s flood</a:t>
            </a:r>
            <a:r>
              <a:rPr kumimoji="0" lang="en-US" sz="2200" i="0" u="none" strike="noStrike" kern="0" cap="none" spc="0" normalizeH="0" noProof="0" dirty="0">
                <a:ln>
                  <a:noFill/>
                </a:ln>
                <a:effectLst/>
                <a:uLnTx/>
                <a:uFillTx/>
                <a:latin typeface="Calibri" pitchFamily="34" charset="0"/>
                <a:cs typeface="Calibri" pitchFamily="34" charset="0"/>
              </a:rPr>
              <a:t> hazard description;</a:t>
            </a:r>
            <a:endParaRPr kumimoji="0" lang="en-US" sz="2200" i="0" u="none" strike="noStrike" kern="0" cap="none" spc="0" normalizeH="0" baseline="0" noProof="0" dirty="0">
              <a:ln>
                <a:noFill/>
              </a:ln>
              <a:effectLst/>
              <a:uLnTx/>
              <a:uFillTx/>
              <a:latin typeface="Calibri" pitchFamily="34" charset="0"/>
              <a:cs typeface="Calibri" pitchFamily="34" charset="0"/>
            </a:endParaRP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200" kern="0" dirty="0">
                <a:latin typeface="Calibri" pitchFamily="34" charset="0"/>
                <a:cs typeface="Calibri" pitchFamily="34" charset="0"/>
              </a:rPr>
              <a:t>Community’s flood inundation map;</a:t>
            </a:r>
            <a:endParaRPr lang="en-US" sz="2000" kern="0" dirty="0">
              <a:latin typeface="Calibri" pitchFamily="34" charset="0"/>
              <a:cs typeface="Calibri" pitchFamily="34" charset="0"/>
            </a:endParaRP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Copy of adopted flood warning and response plan (marked up);</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Description of flood threat recognition system;</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Copy of maintenance procedures for any community owned gages;</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Impact adjustment map showing how the number of buildings used were determined;</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Copy of outreach materials, and;</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Description of flood exercise, with an AAR / lessons learned.</a:t>
            </a:r>
            <a:endParaRPr lang="en-US" sz="2200" kern="0" dirty="0">
              <a:latin typeface="Calibri" pitchFamily="34" charset="0"/>
              <a:cs typeface="Calibri" pitchFamily="34" charset="0"/>
            </a:endParaRPr>
          </a:p>
        </p:txBody>
      </p:sp>
      <p:sp>
        <p:nvSpPr>
          <p:cNvPr id="11" name="Title 1"/>
          <p:cNvSpPr txBox="1">
            <a:spLocks/>
          </p:cNvSpPr>
          <p:nvPr/>
        </p:nvSpPr>
        <p:spPr>
          <a:xfrm>
            <a:off x="6858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 </a:t>
            </a:r>
          </a:p>
        </p:txBody>
      </p:sp>
    </p:spTree>
    <p:extLst>
      <p:ext uri="{BB962C8B-B14F-4D97-AF65-F5344CB8AC3E}">
        <p14:creationId xmlns:p14="http://schemas.microsoft.com/office/powerpoint/2010/main" val="3604988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350838"/>
            <a:ext cx="71628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Activity Elements   </a:t>
            </a:r>
            <a:r>
              <a:rPr lang="en-US" sz="2000" b="1" dirty="0">
                <a:solidFill>
                  <a:schemeClr val="bg1"/>
                </a:solidFill>
              </a:rPr>
              <a:t>(continued)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381000"/>
            <a:ext cx="1133856" cy="868227"/>
          </a:xfrm>
          <a:prstGeom prst="rect">
            <a:avLst/>
          </a:prstGeom>
        </p:spPr>
      </p:pic>
      <p:sp>
        <p:nvSpPr>
          <p:cNvPr id="5" name="TextBox 4"/>
          <p:cNvSpPr txBox="1"/>
          <p:nvPr/>
        </p:nvSpPr>
        <p:spPr>
          <a:xfrm>
            <a:off x="8534400" y="6324600"/>
            <a:ext cx="301686" cy="369332"/>
          </a:xfrm>
          <a:prstGeom prst="rect">
            <a:avLst/>
          </a:prstGeom>
          <a:noFill/>
        </p:spPr>
        <p:txBody>
          <a:bodyPr wrap="none" rtlCol="0">
            <a:spAutoFit/>
          </a:bodyPr>
          <a:lstStyle/>
          <a:p>
            <a:r>
              <a:rPr lang="en-US" dirty="0"/>
              <a:t>9</a:t>
            </a:r>
          </a:p>
        </p:txBody>
      </p:sp>
      <p:sp>
        <p:nvSpPr>
          <p:cNvPr id="7" name="Rectangle 6"/>
          <p:cNvSpPr>
            <a:spLocks noChangeArrowheads="1"/>
          </p:cNvSpPr>
          <p:nvPr/>
        </p:nvSpPr>
        <p:spPr bwMode="auto">
          <a:xfrm>
            <a:off x="2514600" y="1676400"/>
            <a:ext cx="43345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en-US" sz="3600" b="1" dirty="0">
                <a:latin typeface="Calibri" pitchFamily="34" charset="0"/>
                <a:cs typeface="Calibri" pitchFamily="34" charset="0"/>
              </a:rPr>
              <a:t>Documentation: EWD</a:t>
            </a:r>
          </a:p>
        </p:txBody>
      </p:sp>
      <p:sp>
        <p:nvSpPr>
          <p:cNvPr id="8" name="Rectangle 2059"/>
          <p:cNvSpPr txBox="1">
            <a:spLocks noChangeArrowheads="1"/>
          </p:cNvSpPr>
          <p:nvPr/>
        </p:nvSpPr>
        <p:spPr bwMode="auto">
          <a:xfrm>
            <a:off x="457200" y="2362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0" indent="-342900" algn="l" defTabSz="914400" rtl="0" eaLnBrk="0" fontAlgn="base" latinLnBrk="0" hangingPunct="0">
              <a:lnSpc>
                <a:spcPct val="100000"/>
              </a:lnSpc>
              <a:spcBef>
                <a:spcPct val="60000"/>
              </a:spcBef>
              <a:spcAft>
                <a:spcPct val="0"/>
              </a:spcAft>
              <a:buClr>
                <a:srgbClr val="B0B1B3"/>
              </a:buClr>
              <a:buSzTx/>
              <a:buFont typeface="Wingdings" pitchFamily="2" charset="2"/>
              <a:buNone/>
              <a:tabLst/>
              <a:defRPr/>
            </a:pPr>
            <a:r>
              <a:rPr kumimoji="0" lang="en-US" sz="2400" i="0" u="none" strike="noStrike" kern="0" cap="none" spc="0" normalizeH="0" baseline="0" noProof="0" dirty="0">
                <a:ln>
                  <a:noFill/>
                </a:ln>
                <a:effectLst/>
                <a:uLnTx/>
                <a:uFillTx/>
                <a:latin typeface="Calibri" pitchFamily="34" charset="0"/>
                <a:cs typeface="Calibri" pitchFamily="34" charset="0"/>
              </a:rPr>
              <a:t>Complete </a:t>
            </a:r>
            <a:r>
              <a:rPr lang="en-US" sz="2400" kern="0" dirty="0">
                <a:latin typeface="Calibri" pitchFamily="34" charset="0"/>
                <a:cs typeface="Calibri" pitchFamily="34" charset="0"/>
              </a:rPr>
              <a:t>documentation checklist </a:t>
            </a:r>
            <a:r>
              <a:rPr kumimoji="0" lang="en-US" sz="2400" i="0" u="none" strike="noStrike" kern="0" cap="none" spc="0" normalizeH="0" baseline="0" noProof="0" dirty="0">
                <a:ln>
                  <a:noFill/>
                </a:ln>
                <a:effectLst/>
                <a:uLnTx/>
                <a:uFillTx/>
                <a:latin typeface="Calibri" pitchFamily="34" charset="0"/>
                <a:cs typeface="Calibri" pitchFamily="34" charset="0"/>
              </a:rPr>
              <a:t>for tech reviewer</a:t>
            </a:r>
            <a:r>
              <a:rPr kumimoji="0" lang="en-US" sz="2800" i="0" u="none" strike="noStrike" kern="0" cap="none" spc="0" normalizeH="0" baseline="0" noProof="0" dirty="0">
                <a:ln>
                  <a:noFill/>
                </a:ln>
                <a:effectLst/>
                <a:uLnTx/>
                <a:uFillTx/>
                <a:latin typeface="Calibri" pitchFamily="34" charset="0"/>
                <a:cs typeface="Calibri" pitchFamily="34" charset="0"/>
              </a:rPr>
              <a:t>:</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Copy of adopted flood warning and response plan (marked up);</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Copy of outreach materials credited under EWD;</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Copy of pre-scripted messages;</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Impact adjustment map showing siren locations and coverage areas;</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Description of publicly owned call system or contract with provider;</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Copy of cable agreement and override procedures;</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Description of other forms of public notification, and;</a:t>
            </a:r>
          </a:p>
          <a:p>
            <a:pPr marL="346075" marR="0" lvl="1" indent="-344488"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r>
              <a:rPr lang="en-US" sz="2000" kern="0" dirty="0">
                <a:latin typeface="Calibri" pitchFamily="34" charset="0"/>
                <a:cs typeface="Calibri" pitchFamily="34" charset="0"/>
              </a:rPr>
              <a:t>Description of flood exercise and AAR or lessons learned.</a:t>
            </a:r>
            <a:endParaRPr lang="en-US" sz="2200" kern="0" dirty="0">
              <a:latin typeface="Calibri" pitchFamily="34" charset="0"/>
              <a:cs typeface="Calibri" pitchFamily="34" charset="0"/>
            </a:endParaRPr>
          </a:p>
        </p:txBody>
      </p:sp>
    </p:spTree>
    <p:extLst>
      <p:ext uri="{BB962C8B-B14F-4D97-AF65-F5344CB8AC3E}">
        <p14:creationId xmlns:p14="http://schemas.microsoft.com/office/powerpoint/2010/main" val="1815674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1856</TotalTime>
  <Words>3465</Words>
  <Application>Microsoft Macintosh PowerPoint</Application>
  <PresentationFormat>On-screen Show (4:3)</PresentationFormat>
  <Paragraphs>539</Paragraphs>
  <Slides>59</Slides>
  <Notes>59</Notes>
  <HiddenSlides>2</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AGOODMAN</dc:creator>
  <cp:lastModifiedBy>Mary-Carson Saunders</cp:lastModifiedBy>
  <cp:revision>124</cp:revision>
  <cp:lastPrinted>2016-03-16T16:14:00Z</cp:lastPrinted>
  <dcterms:created xsi:type="dcterms:W3CDTF">2014-11-17T17:02:48Z</dcterms:created>
  <dcterms:modified xsi:type="dcterms:W3CDTF">2016-04-21T13:59:17Z</dcterms:modified>
</cp:coreProperties>
</file>